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4"/>
  </p:notesMasterIdLst>
  <p:sldIdLst>
    <p:sldId id="257" r:id="rId2"/>
    <p:sldId id="297" r:id="rId3"/>
    <p:sldId id="414" r:id="rId4"/>
    <p:sldId id="258" r:id="rId5"/>
    <p:sldId id="365" r:id="rId6"/>
    <p:sldId id="272" r:id="rId7"/>
    <p:sldId id="265" r:id="rId8"/>
    <p:sldId id="266" r:id="rId9"/>
    <p:sldId id="274" r:id="rId10"/>
    <p:sldId id="280" r:id="rId11"/>
    <p:sldId id="401" r:id="rId12"/>
    <p:sldId id="354" r:id="rId13"/>
    <p:sldId id="278" r:id="rId14"/>
    <p:sldId id="402" r:id="rId15"/>
    <p:sldId id="380" r:id="rId16"/>
    <p:sldId id="317" r:id="rId17"/>
    <p:sldId id="399" r:id="rId18"/>
    <p:sldId id="400" r:id="rId19"/>
    <p:sldId id="386" r:id="rId20"/>
    <p:sldId id="361" r:id="rId21"/>
    <p:sldId id="395" r:id="rId22"/>
    <p:sldId id="403" r:id="rId23"/>
    <p:sldId id="404" r:id="rId24"/>
    <p:sldId id="405" r:id="rId25"/>
    <p:sldId id="406" r:id="rId26"/>
    <p:sldId id="407" r:id="rId27"/>
    <p:sldId id="408" r:id="rId28"/>
    <p:sldId id="409" r:id="rId29"/>
    <p:sldId id="410" r:id="rId30"/>
    <p:sldId id="412" r:id="rId31"/>
    <p:sldId id="411" r:id="rId32"/>
    <p:sldId id="413" r:id="rId33"/>
  </p:sldIdLst>
  <p:sldSz cx="9144000" cy="6858000" type="screen4x3"/>
  <p:notesSz cx="6858000" cy="9144000"/>
  <p:defaultTextStyle>
    <a:defPPr>
      <a:defRPr lang="it-IT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D6FFD5"/>
    <a:srgbClr val="E9C6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86" d="100"/>
          <a:sy n="86" d="100"/>
        </p:scale>
        <p:origin x="930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79D738F8-FEFE-4689-B82F-9E74FD2059BE}" type="datetime1">
              <a:rPr lang="it-IT" altLang="it-IT"/>
              <a:pPr/>
              <a:t>24/05/2018</a:t>
            </a:fld>
            <a:endParaRPr lang="it-IT" alt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it-IT" noProof="0"/>
              <a:t>Fare clic per modificare gli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CE6C5047-112B-4C7C-B93B-BF5AE832864A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4512430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1536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FAFE1B-8383-429A-9C60-354E12E39851}" type="slidenum">
              <a:rPr lang="it-IT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it-IT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568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4F2BC2-32FA-4686-9686-36E4688DC584}" type="datetime1">
              <a:rPr lang="it-IT" altLang="it-IT"/>
              <a:pPr/>
              <a:t>24/05/2018</a:t>
            </a:fld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EE3E74-8D63-412E-85E4-71C8E058D359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091716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EB7DE7-B06B-4216-9C9B-036ABA7D118C}" type="datetime1">
              <a:rPr lang="it-IT" altLang="it-IT"/>
              <a:pPr/>
              <a:t>24/05/2018</a:t>
            </a:fld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F1327D-8636-42E5-94AE-ECFF1EFC6F88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566918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461F229-C602-43CF-8115-1E01D633D2E4}" type="datetime1">
              <a:rPr lang="it-IT" altLang="it-IT"/>
              <a:pPr/>
              <a:t>24/05/2018</a:t>
            </a:fld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801F03-7FF1-4302-B9DE-2D45C756C849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019435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3B0513-D2B7-43BA-AB25-626B62134BDB}" type="datetime1">
              <a:rPr lang="it-IT" altLang="it-IT"/>
              <a:pPr/>
              <a:t>24/05/2018</a:t>
            </a:fld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6187C-6483-4469-9FD9-049A7E608EA1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147157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D805B1-93FF-455F-8FDA-F307E6CC928B}" type="datetime1">
              <a:rPr lang="it-IT" altLang="it-IT"/>
              <a:pPr/>
              <a:t>24/05/2018</a:t>
            </a:fld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7C9B0F-900F-4097-A270-6C56CD4D64AB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672635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DC7CD8-1205-44A1-BD99-CC3BF12D0007}" type="datetime1">
              <a:rPr lang="it-IT" altLang="it-IT"/>
              <a:pPr/>
              <a:t>24/05/2018</a:t>
            </a:fld>
            <a:endParaRPr lang="it-IT" alt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08EDAF-76FD-4A50-ACB6-1338968FBF8A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705117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51A368-239B-4B18-928E-CCB3A26D1780}" type="datetime1">
              <a:rPr lang="it-IT" altLang="it-IT"/>
              <a:pPr/>
              <a:t>24/05/2018</a:t>
            </a:fld>
            <a:endParaRPr lang="it-IT" alt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FCC5DD-E623-4920-95EC-9C553937E13F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920608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F93B8F-7529-4C04-B06A-A43DB79C6FC0}" type="datetime1">
              <a:rPr lang="it-IT" altLang="it-IT"/>
              <a:pPr/>
              <a:t>24/05/2018</a:t>
            </a:fld>
            <a:endParaRPr lang="it-IT" alt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A9BAD0-2915-4591-A361-175D37E4AD51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138359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79A219-532F-46F0-B167-D47508CBED0D}" type="datetime1">
              <a:rPr lang="it-IT" altLang="it-IT"/>
              <a:pPr/>
              <a:t>24/05/2018</a:t>
            </a:fld>
            <a:endParaRPr lang="it-IT" alt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1FCA26-5D78-461C-9980-53AF4F713029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136439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969DBE-F15C-44F5-B614-2538FC5675EA}" type="datetime1">
              <a:rPr lang="it-IT" altLang="it-IT"/>
              <a:pPr/>
              <a:t>24/05/2018</a:t>
            </a:fld>
            <a:endParaRPr lang="it-IT" alt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409E77-180F-47AF-B964-04B3D820C2C5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4156969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822E3B-2E53-4166-A398-563E927F4EB3}" type="datetime1">
              <a:rPr lang="it-IT" altLang="it-IT"/>
              <a:pPr/>
              <a:t>24/05/2018</a:t>
            </a:fld>
            <a:endParaRPr lang="it-IT" alt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A02C7-7B05-4B15-BDBD-E4018FEF2409}" type="slidenum">
              <a:rPr lang="it-IT" altLang="it-IT"/>
              <a:pPr/>
              <a:t>‹N›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838794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smtClean="0"/>
              <a:t>Fare clic per modificare stile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 smtClean="0"/>
              <a:t>Fare clic per modificare gli stili del testo dello schema</a:t>
            </a:r>
          </a:p>
          <a:p>
            <a:pPr lvl="1"/>
            <a:r>
              <a:rPr lang="it-IT" altLang="it-IT" smtClean="0"/>
              <a:t>Secondo livello</a:t>
            </a:r>
          </a:p>
          <a:p>
            <a:pPr lvl="2"/>
            <a:r>
              <a:rPr lang="it-IT" altLang="it-IT" smtClean="0"/>
              <a:t>Terzo livello</a:t>
            </a:r>
          </a:p>
          <a:p>
            <a:pPr lvl="3"/>
            <a:r>
              <a:rPr lang="it-IT" altLang="it-IT" smtClean="0"/>
              <a:t>Quarto livello</a:t>
            </a:r>
          </a:p>
          <a:p>
            <a:pPr lvl="4"/>
            <a:r>
              <a:rPr lang="it-IT" alt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A01790F-BF79-4E2A-AC30-D8CF929FDEE1}" type="datetime1">
              <a:rPr lang="it-IT" altLang="it-IT"/>
              <a:pPr/>
              <a:t>24/05/2018</a:t>
            </a:fld>
            <a:endParaRPr lang="it-IT" alt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258B671D-DDDD-4A48-A69F-55D1A96A2D05}" type="slidenum">
              <a:rPr lang="it-IT" altLang="it-IT"/>
              <a:pPr/>
              <a:t>‹N›</a:t>
            </a:fld>
            <a:endParaRPr lang="it-IT" alt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ＭＳ Ｐゴシック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MS PGothic" panose="020B0600070205080204" pitchFamily="34" charset="-128"/>
          <a:cs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" y="1628800"/>
            <a:ext cx="9143873" cy="5229200"/>
          </a:xfrm>
          <a:prstGeom prst="rect">
            <a:avLst/>
          </a:prstGeom>
        </p:spPr>
      </p:pic>
      <p:sp>
        <p:nvSpPr>
          <p:cNvPr id="15362" name="Text Box 3"/>
          <p:cNvSpPr>
            <a:spLocks noGrp="1" noChangeArrowheads="1"/>
          </p:cNvSpPr>
          <p:nvPr>
            <p:ph type="subTitle" idx="1"/>
          </p:nvPr>
        </p:nvSpPr>
        <p:spPr>
          <a:xfrm>
            <a:off x="107504" y="4221088"/>
            <a:ext cx="4680520" cy="2448272"/>
          </a:xfrm>
          <a:solidFill>
            <a:schemeClr val="lt1">
              <a:alpha val="71000"/>
            </a:schemeClr>
          </a:solidFill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lIns="91436" tIns="45718" rIns="91436" bIns="45718"/>
          <a:lstStyle/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it-IT" altLang="it-IT" sz="2800" b="1" dirty="0" smtClean="0">
                <a:solidFill>
                  <a:schemeClr val="tx1"/>
                </a:solidFill>
                <a:latin typeface="Tempus Sans ITC" panose="04020404030D07020202" pitchFamily="82" charset="0"/>
              </a:rPr>
              <a:t>North </a:t>
            </a:r>
            <a:r>
              <a:rPr lang="it-IT" altLang="it-IT" sz="2800" b="1" dirty="0" err="1" smtClean="0">
                <a:solidFill>
                  <a:schemeClr val="tx1"/>
                </a:solidFill>
                <a:latin typeface="Tempus Sans ITC" panose="04020404030D07020202" pitchFamily="82" charset="0"/>
              </a:rPr>
              <a:t>Adriatic</a:t>
            </a:r>
            <a:r>
              <a:rPr lang="it-IT" altLang="it-IT" sz="2800" b="1" dirty="0" smtClean="0">
                <a:solidFill>
                  <a:schemeClr val="tx1"/>
                </a:solidFill>
                <a:latin typeface="Tempus Sans ITC" panose="04020404030D07020202" pitchFamily="82" charset="0"/>
              </a:rPr>
              <a:t> Sea 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it-IT" altLang="it-IT" sz="2800" b="1" dirty="0" err="1" smtClean="0">
                <a:solidFill>
                  <a:schemeClr val="tx1"/>
                </a:solidFill>
                <a:latin typeface="Tempus Sans ITC" panose="04020404030D07020202" pitchFamily="82" charset="0"/>
              </a:rPr>
              <a:t>Gulf</a:t>
            </a:r>
            <a:r>
              <a:rPr lang="it-IT" altLang="it-IT" sz="2800" b="1" dirty="0" smtClean="0">
                <a:solidFill>
                  <a:schemeClr val="tx1"/>
                </a:solidFill>
                <a:latin typeface="Tempus Sans ITC" panose="04020404030D07020202" pitchFamily="82" charset="0"/>
              </a:rPr>
              <a:t> of Trieste 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it-IT" altLang="it-IT" sz="2800" b="1" dirty="0" smtClean="0">
                <a:solidFill>
                  <a:schemeClr val="tx1"/>
                </a:solidFill>
                <a:latin typeface="Tempus Sans ITC" panose="04020404030D07020202" pitchFamily="82" charset="0"/>
              </a:rPr>
              <a:t>8 Km far from Trieste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it-IT" altLang="it-IT" sz="2000" b="1" u="sng" dirty="0" smtClean="0">
                <a:solidFill>
                  <a:schemeClr val="tx1"/>
                </a:solidFill>
                <a:latin typeface="Tempus Sans ITC" panose="04020404030D07020202" pitchFamily="82" charset="0"/>
              </a:rPr>
              <a:t>AN EXAMPLE OF ADRIAPAN MEMBER</a:t>
            </a:r>
          </a:p>
        </p:txBody>
      </p:sp>
      <p:sp>
        <p:nvSpPr>
          <p:cNvPr id="5" name="Titolo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smtClean="0"/>
              <a:t>MIRAMARE MPA</a:t>
            </a:r>
            <a:endParaRPr lang="it-IT" dirty="0"/>
          </a:p>
        </p:txBody>
      </p:sp>
      <p:sp>
        <p:nvSpPr>
          <p:cNvPr id="3" name="Ovale 2"/>
          <p:cNvSpPr/>
          <p:nvPr/>
        </p:nvSpPr>
        <p:spPr>
          <a:xfrm>
            <a:off x="4427984" y="2492896"/>
            <a:ext cx="144016" cy="144016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7" descr="provabassa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4009" y="1700808"/>
            <a:ext cx="4536504" cy="5223063"/>
          </a:xfrm>
          <a:noFill/>
        </p:spPr>
      </p:pic>
      <p:pic>
        <p:nvPicPr>
          <p:cNvPr id="44035" name="Picture 5" descr="pescaturismo2008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6512" y="1698019"/>
            <a:ext cx="4927269" cy="522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817241" y="5328254"/>
            <a:ext cx="7653536" cy="1413114"/>
          </a:xfrm>
          <a:solidFill>
            <a:schemeClr val="bg1">
              <a:alpha val="75000"/>
            </a:schemeClr>
          </a:solidFill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it-IT" sz="2000" b="1" dirty="0" smtClean="0">
                <a:ea typeface="ＭＳ Ｐゴシック" charset="0"/>
                <a:cs typeface="ＭＳ Ｐゴシック" charset="0"/>
              </a:rPr>
              <a:t>I </a:t>
            </a:r>
            <a:r>
              <a:rPr lang="it-IT" sz="2000" b="1" dirty="0" err="1">
                <a:ea typeface="ＭＳ Ｐゴシック" charset="0"/>
                <a:cs typeface="ＭＳ Ｐゴシック" charset="0"/>
              </a:rPr>
              <a:t>eat</a:t>
            </a:r>
            <a:r>
              <a:rPr lang="it-IT" sz="2000" b="1" dirty="0">
                <a:ea typeface="ＭＳ Ｐゴシック" charset="0"/>
                <a:cs typeface="ＭＳ Ｐゴシック" charset="0"/>
              </a:rPr>
              <a:t>, </a:t>
            </a:r>
            <a:r>
              <a:rPr lang="it-IT" sz="2000" b="1" dirty="0" err="1">
                <a:ea typeface="ＭＳ Ｐゴシック" charset="0"/>
                <a:cs typeface="ＭＳ Ｐゴシック" charset="0"/>
              </a:rPr>
              <a:t>consume</a:t>
            </a:r>
            <a:r>
              <a:rPr lang="it-IT" sz="2000" b="1" dirty="0">
                <a:ea typeface="ＭＳ Ｐゴシック" charset="0"/>
                <a:cs typeface="ＭＳ Ｐゴシック" charset="0"/>
              </a:rPr>
              <a:t>, </a:t>
            </a:r>
            <a:r>
              <a:rPr lang="it-IT" sz="2000" b="1" dirty="0" err="1">
                <a:ea typeface="ＭＳ Ｐゴシック" charset="0"/>
                <a:cs typeface="ＭＳ Ｐゴシック" charset="0"/>
              </a:rPr>
              <a:t>understand</a:t>
            </a:r>
            <a:r>
              <a:rPr lang="it-IT" sz="2000" b="1" dirty="0">
                <a:ea typeface="ＭＳ Ｐゴシック" charset="0"/>
                <a:cs typeface="ＭＳ Ｐゴシック" charset="0"/>
              </a:rPr>
              <a:t>, </a:t>
            </a:r>
            <a:r>
              <a:rPr lang="it-IT" sz="2000" b="1" dirty="0" err="1">
                <a:ea typeface="ＭＳ Ｐゴシック" charset="0"/>
                <a:cs typeface="ＭＳ Ｐゴシック" charset="0"/>
              </a:rPr>
              <a:t>preserve</a:t>
            </a:r>
            <a:r>
              <a:rPr lang="it-IT" sz="2000" b="1" dirty="0">
                <a:ea typeface="ＭＳ Ｐゴシック" charset="0"/>
                <a:cs typeface="ＭＳ Ｐゴシック" charset="0"/>
              </a:rPr>
              <a:t/>
            </a:r>
            <a:br>
              <a:rPr lang="it-IT" sz="2000" b="1" dirty="0">
                <a:ea typeface="ＭＳ Ｐゴシック" charset="0"/>
                <a:cs typeface="ＭＳ Ｐゴシック" charset="0"/>
              </a:rPr>
            </a:br>
            <a:r>
              <a:rPr lang="it-IT" sz="2000" b="1" dirty="0" err="1">
                <a:ea typeface="ＭＳ Ｐゴシック" charset="0"/>
                <a:cs typeface="ＭＳ Ｐゴシック" charset="0"/>
              </a:rPr>
              <a:t>Tourism</a:t>
            </a:r>
            <a:r>
              <a:rPr lang="it-IT" sz="2000" b="1" dirty="0">
                <a:ea typeface="ＭＳ Ｐゴシック" charset="0"/>
                <a:cs typeface="ＭＳ Ｐゴシック" charset="0"/>
              </a:rPr>
              <a:t> </a:t>
            </a:r>
            <a:r>
              <a:rPr lang="it-IT" sz="2000" b="1" dirty="0" err="1">
                <a:ea typeface="ＭＳ Ｐゴシック" charset="0"/>
                <a:cs typeface="ＭＳ Ｐゴシック" charset="0"/>
              </a:rPr>
              <a:t>activities</a:t>
            </a:r>
            <a:r>
              <a:rPr lang="it-IT" sz="2000" b="1" dirty="0">
                <a:ea typeface="ＭＳ Ｐゴシック" charset="0"/>
                <a:cs typeface="ＭＳ Ｐゴシック" charset="0"/>
              </a:rPr>
              <a:t> with </a:t>
            </a:r>
            <a:r>
              <a:rPr lang="it-IT" sz="2000" b="1" dirty="0" err="1">
                <a:ea typeface="ＭＳ Ｐゴシック" charset="0"/>
                <a:cs typeface="ＭＳ Ｐゴシック" charset="0"/>
              </a:rPr>
              <a:t>fishermen</a:t>
            </a:r>
            <a:r>
              <a:rPr lang="it-IT" sz="2000" b="1" dirty="0">
                <a:ea typeface="ＭＳ Ｐゴシック" charset="0"/>
                <a:cs typeface="ＭＳ Ｐゴシック" charset="0"/>
              </a:rPr>
              <a:t> : </a:t>
            </a:r>
            <a:r>
              <a:rPr lang="it-IT" sz="2000" b="1" dirty="0" err="1">
                <a:ea typeface="ＭＳ Ｐゴシック" charset="0"/>
                <a:cs typeface="ＭＳ Ｐゴシック" charset="0"/>
              </a:rPr>
              <a:t>knowing</a:t>
            </a:r>
            <a:r>
              <a:rPr lang="it-IT" sz="2000" b="1" dirty="0">
                <a:ea typeface="ＭＳ Ｐゴシック" charset="0"/>
                <a:cs typeface="ＭＳ Ｐゴシック" charset="0"/>
              </a:rPr>
              <a:t> the </a:t>
            </a:r>
            <a:r>
              <a:rPr lang="it-IT" sz="2000" b="1" dirty="0" err="1">
                <a:ea typeface="ＭＳ Ｐゴシック" charset="0"/>
                <a:cs typeface="ＭＳ Ｐゴシック" charset="0"/>
              </a:rPr>
              <a:t>fish</a:t>
            </a:r>
            <a:r>
              <a:rPr lang="it-IT" sz="2000" b="1" dirty="0">
                <a:ea typeface="ＭＳ Ｐゴシック" charset="0"/>
                <a:cs typeface="ＭＳ Ｐゴシック" charset="0"/>
              </a:rPr>
              <a:t> </a:t>
            </a:r>
            <a:r>
              <a:rPr lang="it-IT" sz="2000" b="1" dirty="0" err="1">
                <a:ea typeface="ＭＳ Ｐゴシック" charset="0"/>
                <a:cs typeface="ＭＳ Ｐゴシック" charset="0"/>
              </a:rPr>
              <a:t>caught</a:t>
            </a:r>
            <a:r>
              <a:rPr lang="it-IT" sz="2000" b="1" dirty="0">
                <a:ea typeface="ＭＳ Ｐゴシック" charset="0"/>
                <a:cs typeface="ＭＳ Ｐゴシック" charset="0"/>
              </a:rPr>
              <a:t/>
            </a:r>
            <a:br>
              <a:rPr lang="it-IT" sz="2000" b="1" dirty="0">
                <a:ea typeface="ＭＳ Ｐゴシック" charset="0"/>
                <a:cs typeface="ＭＳ Ｐゴシック" charset="0"/>
              </a:rPr>
            </a:br>
            <a:r>
              <a:rPr lang="it-IT" altLang="ja-JP" sz="2000" b="1" dirty="0">
                <a:ea typeface="ＭＳ Ｐゴシック" charset="0"/>
                <a:cs typeface="ＭＳ Ｐゴシック" charset="0"/>
              </a:rPr>
              <a:t>The marine </a:t>
            </a:r>
            <a:r>
              <a:rPr lang="it-IT" altLang="ja-JP" sz="2000" b="1" dirty="0" err="1">
                <a:ea typeface="ＭＳ Ｐゴシック" charset="0"/>
                <a:cs typeface="ＭＳ Ｐゴシック" charset="0"/>
              </a:rPr>
              <a:t>ecological</a:t>
            </a:r>
            <a:r>
              <a:rPr lang="it-IT" altLang="ja-JP" sz="2000" b="1" dirty="0">
                <a:ea typeface="ＭＳ Ｐゴシック" charset="0"/>
                <a:cs typeface="ＭＳ Ｐゴシック" charset="0"/>
              </a:rPr>
              <a:t> </a:t>
            </a:r>
            <a:r>
              <a:rPr lang="it-IT" altLang="ja-JP" sz="2000" b="1" dirty="0" err="1">
                <a:ea typeface="ＭＳ Ｐゴシック" charset="0"/>
                <a:cs typeface="ＭＳ Ｐゴシック" charset="0"/>
              </a:rPr>
              <a:t>footprint</a:t>
            </a:r>
            <a:r>
              <a:rPr lang="it-IT" altLang="ja-JP" sz="2000" b="1" dirty="0">
                <a:ea typeface="ＭＳ Ｐゴシック" charset="0"/>
                <a:cs typeface="ＭＳ Ｐゴシック" charset="0"/>
              </a:rPr>
              <a:t>:</a:t>
            </a:r>
            <a:br>
              <a:rPr lang="it-IT" altLang="ja-JP" sz="2000" b="1" dirty="0">
                <a:ea typeface="ＭＳ Ｐゴシック" charset="0"/>
                <a:cs typeface="ＭＳ Ｐゴシック" charset="0"/>
              </a:rPr>
            </a:br>
            <a:r>
              <a:rPr lang="it-IT" altLang="ja-JP" sz="2000" b="1" dirty="0" err="1">
                <a:ea typeface="ＭＳ Ｐゴシック" charset="0"/>
                <a:cs typeface="ＭＳ Ｐゴシック" charset="0"/>
              </a:rPr>
              <a:t>Tell</a:t>
            </a:r>
            <a:r>
              <a:rPr lang="it-IT" altLang="ja-JP" sz="2000" b="1" dirty="0">
                <a:ea typeface="ＭＳ Ｐゴシック" charset="0"/>
                <a:cs typeface="ＭＳ Ｐゴシック" charset="0"/>
              </a:rPr>
              <a:t> me </a:t>
            </a:r>
            <a:r>
              <a:rPr lang="it-IT" altLang="ja-JP" sz="2000" b="1" dirty="0" err="1">
                <a:ea typeface="ＭＳ Ｐゴシック" charset="0"/>
                <a:cs typeface="ＭＳ Ｐゴシック" charset="0"/>
              </a:rPr>
              <a:t>what</a:t>
            </a:r>
            <a:r>
              <a:rPr lang="it-IT" altLang="ja-JP" sz="2000" b="1" dirty="0">
                <a:ea typeface="ＭＳ Ｐゴシック" charset="0"/>
                <a:cs typeface="ＭＳ Ｐゴシック" charset="0"/>
              </a:rPr>
              <a:t> </a:t>
            </a:r>
            <a:r>
              <a:rPr lang="it-IT" altLang="ja-JP" sz="2000" b="1" dirty="0" err="1">
                <a:ea typeface="ＭＳ Ｐゴシック" charset="0"/>
                <a:cs typeface="ＭＳ Ｐゴシック" charset="0"/>
              </a:rPr>
              <a:t>you</a:t>
            </a:r>
            <a:r>
              <a:rPr lang="it-IT" altLang="ja-JP" sz="2000" b="1" dirty="0">
                <a:ea typeface="ＭＳ Ｐゴシック" charset="0"/>
                <a:cs typeface="ＭＳ Ｐゴシック" charset="0"/>
              </a:rPr>
              <a:t> </a:t>
            </a:r>
            <a:r>
              <a:rPr lang="it-IT" altLang="ja-JP" sz="2000" b="1" dirty="0" err="1">
                <a:ea typeface="ＭＳ Ｐゴシック" charset="0"/>
                <a:cs typeface="ＭＳ Ｐゴシック" charset="0"/>
              </a:rPr>
              <a:t>eat</a:t>
            </a:r>
            <a:r>
              <a:rPr lang="it-IT" altLang="ja-JP" sz="2000" b="1" dirty="0">
                <a:ea typeface="ＭＳ Ｐゴシック" charset="0"/>
                <a:cs typeface="ＭＳ Ｐゴシック" charset="0"/>
              </a:rPr>
              <a:t> and I</a:t>
            </a:r>
            <a:r>
              <a:rPr lang="ja-JP" altLang="it-IT" sz="2000" b="1" dirty="0">
                <a:ea typeface="ＭＳ Ｐゴシック" charset="0"/>
                <a:cs typeface="ＭＳ Ｐゴシック" charset="0"/>
              </a:rPr>
              <a:t>’</a:t>
            </a:r>
            <a:r>
              <a:rPr lang="it-IT" altLang="ja-JP" sz="2000" b="1" dirty="0" err="1">
                <a:ea typeface="ＭＳ Ｐゴシック" charset="0"/>
                <a:cs typeface="ＭＳ Ｐゴシック" charset="0"/>
              </a:rPr>
              <a:t>ll</a:t>
            </a:r>
            <a:r>
              <a:rPr lang="it-IT" altLang="ja-JP" sz="2000" b="1" dirty="0">
                <a:ea typeface="ＭＳ Ｐゴシック" charset="0"/>
                <a:cs typeface="ＭＳ Ｐゴシック" charset="0"/>
              </a:rPr>
              <a:t> </a:t>
            </a:r>
            <a:r>
              <a:rPr lang="it-IT" altLang="ja-JP" sz="2000" b="1" dirty="0" err="1">
                <a:ea typeface="ＭＳ Ｐゴシック" charset="0"/>
                <a:cs typeface="ＭＳ Ｐゴシック" charset="0"/>
              </a:rPr>
              <a:t>say</a:t>
            </a:r>
            <a:r>
              <a:rPr lang="it-IT" altLang="ja-JP" sz="2000" b="1" dirty="0">
                <a:ea typeface="ＭＳ Ｐゴシック" charset="0"/>
                <a:cs typeface="ＭＳ Ｐゴシック" charset="0"/>
              </a:rPr>
              <a:t> </a:t>
            </a:r>
            <a:r>
              <a:rPr lang="it-IT" altLang="ja-JP" sz="2000" b="1" dirty="0" err="1">
                <a:ea typeface="ＭＳ Ｐゴシック" charset="0"/>
                <a:cs typeface="ＭＳ Ｐゴシック" charset="0"/>
              </a:rPr>
              <a:t>you</a:t>
            </a:r>
            <a:r>
              <a:rPr lang="it-IT" altLang="ja-JP" sz="2000" b="1" dirty="0">
                <a:ea typeface="ＭＳ Ｐゴシック" charset="0"/>
                <a:cs typeface="ＭＳ Ｐゴシック" charset="0"/>
              </a:rPr>
              <a:t> </a:t>
            </a:r>
            <a:r>
              <a:rPr lang="it-IT" altLang="ja-JP" sz="2000" b="1" dirty="0" err="1">
                <a:ea typeface="ＭＳ Ｐゴシック" charset="0"/>
                <a:cs typeface="ＭＳ Ｐゴシック" charset="0"/>
              </a:rPr>
              <a:t>who</a:t>
            </a:r>
            <a:r>
              <a:rPr lang="it-IT" altLang="ja-JP" sz="2000" b="1" dirty="0">
                <a:ea typeface="ＭＳ Ｐゴシック" charset="0"/>
                <a:cs typeface="ＭＳ Ｐゴシック" charset="0"/>
              </a:rPr>
              <a:t> </a:t>
            </a:r>
            <a:r>
              <a:rPr lang="it-IT" altLang="ja-JP" sz="2000" b="1" dirty="0" err="1">
                <a:ea typeface="ＭＳ Ｐゴシック" charset="0"/>
                <a:cs typeface="ＭＳ Ｐゴシック" charset="0"/>
              </a:rPr>
              <a:t>you</a:t>
            </a:r>
            <a:r>
              <a:rPr lang="it-IT" altLang="ja-JP" sz="2000" b="1" dirty="0">
                <a:ea typeface="ＭＳ Ｐゴシック" charset="0"/>
                <a:cs typeface="ＭＳ Ｐゴシック" charset="0"/>
              </a:rPr>
              <a:t> are</a:t>
            </a:r>
            <a:endParaRPr lang="it-IT" sz="2000" b="1" dirty="0"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Titolo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err="1" smtClean="0"/>
              <a:t>MPAs</a:t>
            </a:r>
            <a:r>
              <a:rPr lang="it-IT" dirty="0" smtClean="0"/>
              <a:t> </a:t>
            </a:r>
            <a:r>
              <a:rPr lang="it-IT" dirty="0" err="1" smtClean="0"/>
              <a:t>manage</a:t>
            </a:r>
            <a:r>
              <a:rPr lang="it-IT" dirty="0" smtClean="0"/>
              <a:t> </a:t>
            </a:r>
            <a:r>
              <a:rPr lang="it-IT" dirty="0" err="1" smtClean="0"/>
              <a:t>awareness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err="1" smtClean="0"/>
              <a:t>MPAs</a:t>
            </a:r>
            <a:r>
              <a:rPr lang="it-IT" dirty="0" smtClean="0"/>
              <a:t> </a:t>
            </a:r>
            <a:r>
              <a:rPr lang="it-IT" dirty="0" err="1" smtClean="0"/>
              <a:t>manage</a:t>
            </a:r>
            <a:r>
              <a:rPr lang="it-IT" dirty="0" smtClean="0"/>
              <a:t> </a:t>
            </a:r>
            <a:r>
              <a:rPr lang="it-IT" dirty="0" err="1" smtClean="0"/>
              <a:t>waste</a:t>
            </a:r>
            <a:endParaRPr lang="it-IT" dirty="0"/>
          </a:p>
        </p:txBody>
      </p:sp>
      <p:pic>
        <p:nvPicPr>
          <p:cNvPr id="8" name="Picture 10" descr="pulizia spiaggia a Miramare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6512" y="1827437"/>
            <a:ext cx="9217024" cy="5013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2051720" y="5445224"/>
            <a:ext cx="4681215" cy="830997"/>
          </a:xfrm>
          <a:prstGeom prst="rect">
            <a:avLst/>
          </a:prstGeom>
          <a:solidFill>
            <a:schemeClr val="bg1">
              <a:alpha val="73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/>
            <a:r>
              <a:rPr lang="it-IT" altLang="it-IT" b="1" i="1" dirty="0" smtClean="0">
                <a:latin typeface="Calibri" panose="020F0502020204030204" pitchFamily="34" charset="0"/>
              </a:rPr>
              <a:t>Beach </a:t>
            </a:r>
            <a:r>
              <a:rPr lang="it-IT" altLang="it-IT" b="1" i="1" dirty="0" err="1">
                <a:latin typeface="Calibri" panose="020F0502020204030204" pitchFamily="34" charset="0"/>
              </a:rPr>
              <a:t>cleaning</a:t>
            </a:r>
            <a:r>
              <a:rPr lang="it-IT" altLang="it-IT" b="1" i="1" dirty="0">
                <a:latin typeface="Calibri" panose="020F0502020204030204" pitchFamily="34" charset="0"/>
              </a:rPr>
              <a:t> of the </a:t>
            </a:r>
            <a:r>
              <a:rPr lang="it-IT" altLang="it-IT" b="1" i="1" dirty="0" err="1">
                <a:latin typeface="Calibri" panose="020F0502020204030204" pitchFamily="34" charset="0"/>
              </a:rPr>
              <a:t>waste</a:t>
            </a:r>
            <a:r>
              <a:rPr lang="it-IT" altLang="it-IT" b="1" i="1" dirty="0">
                <a:latin typeface="Calibri" panose="020F0502020204030204" pitchFamily="34" charset="0"/>
              </a:rPr>
              <a:t> </a:t>
            </a:r>
            <a:r>
              <a:rPr lang="it-IT" altLang="it-IT" b="1" i="1" dirty="0" err="1">
                <a:latin typeface="Calibri" panose="020F0502020204030204" pitchFamily="34" charset="0"/>
              </a:rPr>
              <a:t>carried</a:t>
            </a:r>
            <a:r>
              <a:rPr lang="it-IT" altLang="it-IT" b="1" i="1" dirty="0">
                <a:latin typeface="Calibri" panose="020F0502020204030204" pitchFamily="34" charset="0"/>
              </a:rPr>
              <a:t> by the </a:t>
            </a:r>
            <a:r>
              <a:rPr lang="it-IT" altLang="it-IT" b="1" i="1" dirty="0" err="1">
                <a:latin typeface="Calibri" panose="020F0502020204030204" pitchFamily="34" charset="0"/>
              </a:rPr>
              <a:t>sea</a:t>
            </a:r>
            <a:r>
              <a:rPr lang="it-IT" altLang="it-IT" b="1" i="1" dirty="0">
                <a:latin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0448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1" descr="pinna_ricerc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2402886"/>
            <a:ext cx="5940152" cy="445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485" name="Picture 5" descr="C:\Documents and Settings\echolab9\Documenti\enrico2\univ\Nuova cartella\boa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2403282"/>
            <a:ext cx="3995936" cy="4454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6" name="Rectangle 3"/>
          <p:cNvSpPr>
            <a:spLocks noChangeArrowheads="1"/>
          </p:cNvSpPr>
          <p:nvPr/>
        </p:nvSpPr>
        <p:spPr bwMode="auto">
          <a:xfrm>
            <a:off x="179512" y="1701549"/>
            <a:ext cx="8856984" cy="461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6" tIns="45718" rIns="91436" bIns="45718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defTabSz="914400" eaLnBrk="1" hangingPunct="1"/>
            <a:r>
              <a:rPr lang="it-IT" altLang="it-IT" dirty="0" err="1" smtClean="0">
                <a:latin typeface="Calibri" panose="020F0502020204030204" pitchFamily="34" charset="0"/>
              </a:rPr>
              <a:t>Chemical</a:t>
            </a:r>
            <a:r>
              <a:rPr lang="it-IT" altLang="it-IT" dirty="0" smtClean="0">
                <a:latin typeface="Calibri" panose="020F0502020204030204" pitchFamily="34" charset="0"/>
              </a:rPr>
              <a:t> </a:t>
            </a:r>
            <a:r>
              <a:rPr lang="it-IT" altLang="it-IT" dirty="0" err="1" smtClean="0">
                <a:latin typeface="Calibri" panose="020F0502020204030204" pitchFamily="34" charset="0"/>
              </a:rPr>
              <a:t>physical</a:t>
            </a:r>
            <a:r>
              <a:rPr lang="it-IT" altLang="it-IT" dirty="0" smtClean="0">
                <a:latin typeface="Calibri" panose="020F0502020204030204" pitchFamily="34" charset="0"/>
              </a:rPr>
              <a:t>, </a:t>
            </a:r>
            <a:r>
              <a:rPr lang="it-IT" altLang="it-IT" dirty="0" err="1" smtClean="0">
                <a:latin typeface="Calibri" panose="020F0502020204030204" pitchFamily="34" charset="0"/>
              </a:rPr>
              <a:t>biological</a:t>
            </a:r>
            <a:r>
              <a:rPr lang="it-IT" altLang="it-IT" dirty="0" smtClean="0">
                <a:latin typeface="Calibri" panose="020F0502020204030204" pitchFamily="34" charset="0"/>
              </a:rPr>
              <a:t>….. </a:t>
            </a:r>
            <a:r>
              <a:rPr lang="it-IT" altLang="it-IT" dirty="0" err="1" smtClean="0">
                <a:latin typeface="Calibri" panose="020F0502020204030204" pitchFamily="34" charset="0"/>
              </a:rPr>
              <a:t>monitoring</a:t>
            </a:r>
            <a:endParaRPr lang="it-IT" altLang="it-IT" dirty="0">
              <a:latin typeface="Calibri" panose="020F0502020204030204" pitchFamily="34" charset="0"/>
            </a:endParaRP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179512" y="274638"/>
            <a:ext cx="8784976" cy="11430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err="1" smtClean="0"/>
              <a:t>MPAs</a:t>
            </a:r>
            <a:r>
              <a:rPr lang="it-IT" dirty="0" smtClean="0"/>
              <a:t> </a:t>
            </a:r>
            <a:r>
              <a:rPr lang="it-IT" dirty="0" err="1" smtClean="0"/>
              <a:t>manage</a:t>
            </a:r>
            <a:r>
              <a:rPr lang="it-IT" dirty="0" smtClean="0"/>
              <a:t> </a:t>
            </a:r>
            <a:r>
              <a:rPr lang="it-IT" dirty="0" err="1" smtClean="0"/>
              <a:t>monitoring</a:t>
            </a:r>
            <a:r>
              <a:rPr lang="it-IT" dirty="0" smtClean="0"/>
              <a:t> </a:t>
            </a:r>
            <a:r>
              <a:rPr lang="it-IT" dirty="0" err="1" smtClean="0"/>
              <a:t>programs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5" descr="Interpretazione del paesaggio - Archivio Riserva ©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50" y="1340768"/>
            <a:ext cx="9174162" cy="5616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Rectangle 2"/>
          <p:cNvSpPr>
            <a:spLocks noGrp="1" noChangeArrowheads="1"/>
          </p:cNvSpPr>
          <p:nvPr>
            <p:ph type="title"/>
          </p:nvPr>
        </p:nvSpPr>
        <p:spPr>
          <a:xfrm>
            <a:off x="5508104" y="3284984"/>
            <a:ext cx="3414185" cy="3447256"/>
          </a:xfrm>
          <a:solidFill>
            <a:schemeClr val="bg1">
              <a:alpha val="69000"/>
            </a:schemeClr>
          </a:solidFill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it-IT" sz="2200" b="1" dirty="0" smtClean="0">
                <a:ea typeface="ＭＳ Ｐゴシック" charset="0"/>
                <a:cs typeface="ＭＳ Ｐゴシック" charset="0"/>
              </a:rPr>
              <a:t>MPAS are </a:t>
            </a:r>
            <a:r>
              <a:rPr lang="it-IT" sz="2200" b="1" dirty="0" err="1" smtClean="0">
                <a:ea typeface="ＭＳ Ｐゴシック" charset="0"/>
                <a:cs typeface="ＭＳ Ｐゴシック" charset="0"/>
              </a:rPr>
              <a:t>tools</a:t>
            </a:r>
            <a:r>
              <a:rPr lang="it-IT" sz="2200" b="1" dirty="0" smtClean="0">
                <a:ea typeface="ＭＳ Ｐゴシック" charset="0"/>
                <a:cs typeface="ＭＳ Ｐゴシック" charset="0"/>
              </a:rPr>
              <a:t> for the community </a:t>
            </a:r>
            <a:r>
              <a:rPr lang="it-IT" sz="2200" b="1" dirty="0" err="1" smtClean="0">
                <a:ea typeface="ＭＳ Ｐゴシック" charset="0"/>
                <a:cs typeface="ＭＳ Ｐゴシック" charset="0"/>
              </a:rPr>
              <a:t>outside</a:t>
            </a:r>
            <a:r>
              <a:rPr lang="it-IT" sz="2200" b="1" dirty="0" smtClean="0">
                <a:ea typeface="ＭＳ Ｐゴシック" charset="0"/>
                <a:cs typeface="ＭＳ Ｐゴシック" charset="0"/>
              </a:rPr>
              <a:t> of </a:t>
            </a:r>
            <a:r>
              <a:rPr lang="it-IT" sz="2200" b="1" dirty="0" err="1" smtClean="0">
                <a:ea typeface="ＭＳ Ｐゴシック" charset="0"/>
                <a:cs typeface="ＭＳ Ｐゴシック" charset="0"/>
              </a:rPr>
              <a:t>their</a:t>
            </a:r>
            <a:r>
              <a:rPr lang="it-IT" sz="2200" b="1" dirty="0" smtClean="0">
                <a:ea typeface="ＭＳ Ｐゴシック" charset="0"/>
                <a:cs typeface="ＭＳ Ｐゴシック" charset="0"/>
              </a:rPr>
              <a:t> </a:t>
            </a:r>
            <a:r>
              <a:rPr lang="it-IT" sz="2200" b="1" dirty="0" err="1" smtClean="0">
                <a:ea typeface="ＭＳ Ｐゴシック" charset="0"/>
                <a:cs typeface="ＭＳ Ｐゴシック" charset="0"/>
              </a:rPr>
              <a:t>borders</a:t>
            </a:r>
            <a:r>
              <a:rPr lang="it-IT" sz="2200" b="1" dirty="0" smtClean="0">
                <a:ea typeface="ＭＳ Ｐゴシック" charset="0"/>
                <a:cs typeface="ＭＳ Ｐゴシック" charset="0"/>
              </a:rPr>
              <a:t/>
            </a:r>
            <a:br>
              <a:rPr lang="it-IT" sz="2200" b="1" dirty="0" smtClean="0">
                <a:ea typeface="ＭＳ Ｐゴシック" charset="0"/>
                <a:cs typeface="ＭＳ Ｐゴシック" charset="0"/>
              </a:rPr>
            </a:br>
            <a:r>
              <a:rPr lang="it-IT" sz="2200" b="1" dirty="0" err="1" smtClean="0">
                <a:ea typeface="ＭＳ Ｐゴシック" charset="0"/>
                <a:cs typeface="ＭＳ Ｐゴシック" charset="0"/>
              </a:rPr>
              <a:t>Not</a:t>
            </a:r>
            <a:r>
              <a:rPr lang="it-IT" sz="2200" b="1" dirty="0" smtClean="0">
                <a:ea typeface="ＭＳ Ｐゴシック" charset="0"/>
                <a:cs typeface="ＭＳ Ｐゴシック" charset="0"/>
              </a:rPr>
              <a:t> </a:t>
            </a:r>
            <a:r>
              <a:rPr lang="it-IT" sz="2200" b="1" dirty="0" err="1">
                <a:ea typeface="ＭＳ Ｐゴシック" charset="0"/>
                <a:cs typeface="ＭＳ Ｐゴシック" charset="0"/>
              </a:rPr>
              <a:t>only</a:t>
            </a:r>
            <a:r>
              <a:rPr lang="it-IT" sz="2200" b="1" dirty="0">
                <a:ea typeface="ＭＳ Ｐゴシック" charset="0"/>
                <a:cs typeface="ＭＳ Ｐゴシック" charset="0"/>
              </a:rPr>
              <a:t> </a:t>
            </a:r>
            <a:r>
              <a:rPr lang="it-IT" sz="2200" b="1" dirty="0" err="1">
                <a:ea typeface="ＭＳ Ｐゴシック" charset="0"/>
                <a:cs typeface="ＭＳ Ｐゴシック" charset="0"/>
              </a:rPr>
              <a:t>sea</a:t>
            </a:r>
            <a:r>
              <a:rPr lang="it-IT" sz="2200" b="1" dirty="0">
                <a:ea typeface="ＭＳ Ｐゴシック" charset="0"/>
                <a:cs typeface="ＭＳ Ｐゴシック" charset="0"/>
              </a:rPr>
              <a:t> </a:t>
            </a:r>
            <a:r>
              <a:rPr lang="it-IT" sz="2200" b="1" dirty="0" err="1">
                <a:ea typeface="ＭＳ Ｐゴシック" charset="0"/>
                <a:cs typeface="ＭＳ Ｐゴシック" charset="0"/>
              </a:rPr>
              <a:t>but</a:t>
            </a:r>
            <a:r>
              <a:rPr lang="it-IT" sz="2200" b="1" dirty="0">
                <a:ea typeface="ＭＳ Ｐゴシック" charset="0"/>
                <a:cs typeface="ＭＳ Ｐゴシック" charset="0"/>
              </a:rPr>
              <a:t> </a:t>
            </a:r>
            <a:r>
              <a:rPr lang="it-IT" sz="2200" b="1" dirty="0" err="1">
                <a:ea typeface="ＭＳ Ｐゴシック" charset="0"/>
                <a:cs typeface="ＭＳ Ｐゴシック" charset="0"/>
              </a:rPr>
              <a:t>also</a:t>
            </a:r>
            <a:r>
              <a:rPr lang="it-IT" sz="2200" b="1" dirty="0">
                <a:ea typeface="ＭＳ Ｐゴシック" charset="0"/>
                <a:cs typeface="ＭＳ Ｐゴシック" charset="0"/>
              </a:rPr>
              <a:t> </a:t>
            </a:r>
            <a:r>
              <a:rPr lang="it-IT" sz="2200" b="1" dirty="0" err="1">
                <a:ea typeface="ＭＳ Ｐゴシック" charset="0"/>
                <a:cs typeface="ＭＳ Ｐゴシック" charset="0"/>
              </a:rPr>
              <a:t>coastal</a:t>
            </a:r>
            <a:r>
              <a:rPr lang="it-IT" sz="2200" b="1" dirty="0">
                <a:ea typeface="ＭＳ Ｐゴシック" charset="0"/>
                <a:cs typeface="ＭＳ Ｐゴシック" charset="0"/>
              </a:rPr>
              <a:t> </a:t>
            </a:r>
            <a:r>
              <a:rPr lang="it-IT" sz="2200" b="1" dirty="0" err="1">
                <a:ea typeface="ＭＳ Ｐゴシック" charset="0"/>
                <a:cs typeface="ＭＳ Ｐゴシック" charset="0"/>
              </a:rPr>
              <a:t>landscape</a:t>
            </a:r>
            <a:r>
              <a:rPr lang="it-IT" sz="2200" b="1" dirty="0">
                <a:ea typeface="ＭＳ Ｐゴシック" charset="0"/>
                <a:cs typeface="ＭＳ Ｐゴシック" charset="0"/>
              </a:rPr>
              <a:t> </a:t>
            </a:r>
            <a:r>
              <a:rPr lang="it-IT" sz="2200" b="1" dirty="0" err="1">
                <a:ea typeface="ＭＳ Ｐゴシック" charset="0"/>
                <a:cs typeface="ＭＳ Ｐゴシック" charset="0"/>
              </a:rPr>
              <a:t>observing</a:t>
            </a:r>
            <a:r>
              <a:rPr lang="it-IT" sz="2200" b="1" dirty="0">
                <a:ea typeface="ＭＳ Ｐゴシック" charset="0"/>
                <a:cs typeface="ＭＳ Ｐゴシック" charset="0"/>
              </a:rPr>
              <a:t> </a:t>
            </a:r>
            <a:r>
              <a:rPr lang="it-IT" sz="2200" b="1" dirty="0" err="1">
                <a:ea typeface="ＭＳ Ｐゴシック" charset="0"/>
                <a:cs typeface="ＭＳ Ｐゴシック" charset="0"/>
              </a:rPr>
              <a:t>into</a:t>
            </a:r>
            <a:r>
              <a:rPr lang="it-IT" sz="2200" b="1" dirty="0">
                <a:ea typeface="ＭＳ Ｐゴシック" charset="0"/>
                <a:cs typeface="ＭＳ Ｐゴシック" charset="0"/>
              </a:rPr>
              <a:t> a </a:t>
            </a:r>
            <a:br>
              <a:rPr lang="it-IT" sz="2200" b="1" dirty="0">
                <a:ea typeface="ＭＳ Ｐゴシック" charset="0"/>
                <a:cs typeface="ＭＳ Ｐゴシック" charset="0"/>
              </a:rPr>
            </a:br>
            <a:r>
              <a:rPr lang="it-IT" sz="2200" b="1" dirty="0" err="1">
                <a:ea typeface="ＭＳ Ｐゴシック" charset="0"/>
                <a:cs typeface="ＭＳ Ｐゴシック" charset="0"/>
              </a:rPr>
              <a:t>unique</a:t>
            </a:r>
            <a:r>
              <a:rPr lang="it-IT" sz="2200" b="1" dirty="0">
                <a:ea typeface="ＭＳ Ｐゴシック" charset="0"/>
                <a:cs typeface="ＭＳ Ｐゴシック" charset="0"/>
              </a:rPr>
              <a:t> </a:t>
            </a:r>
            <a:r>
              <a:rPr lang="it-IT" sz="2200" b="1" dirty="0" err="1">
                <a:ea typeface="ＭＳ Ｐゴシック" charset="0"/>
                <a:cs typeface="ＭＳ Ｐゴシック" charset="0"/>
              </a:rPr>
              <a:t>sea-coast</a:t>
            </a:r>
            <a:r>
              <a:rPr lang="it-IT" sz="2200" b="1" dirty="0">
                <a:ea typeface="ＭＳ Ｐゴシック" charset="0"/>
                <a:cs typeface="ＭＳ Ｐゴシック" charset="0"/>
              </a:rPr>
              <a:t> </a:t>
            </a:r>
            <a:r>
              <a:rPr lang="it-IT" sz="2200" b="1" dirty="0" err="1" smtClean="0">
                <a:ea typeface="ＭＳ Ｐゴシック" charset="0"/>
                <a:cs typeface="ＭＳ Ｐゴシック" charset="0"/>
              </a:rPr>
              <a:t>system</a:t>
            </a:r>
            <a:r>
              <a:rPr lang="it-IT" sz="2200" b="1" dirty="0" smtClean="0">
                <a:ea typeface="ＭＳ Ｐゴシック" charset="0"/>
                <a:cs typeface="ＭＳ Ｐゴシック" charset="0"/>
              </a:rPr>
              <a:t/>
            </a:r>
            <a:br>
              <a:rPr lang="it-IT" sz="2200" b="1" dirty="0" smtClean="0">
                <a:ea typeface="ＭＳ Ｐゴシック" charset="0"/>
                <a:cs typeface="ＭＳ Ｐゴシック" charset="0"/>
              </a:rPr>
            </a:br>
            <a:r>
              <a:rPr lang="it-IT" sz="2200" b="1" dirty="0" smtClean="0">
                <a:ea typeface="ＭＳ Ｐゴシック" charset="0"/>
                <a:cs typeface="ＭＳ Ｐゴシック" charset="0"/>
              </a:rPr>
              <a:t>Cultural </a:t>
            </a:r>
            <a:r>
              <a:rPr lang="it-IT" sz="2200" b="1" dirty="0" err="1" smtClean="0">
                <a:ea typeface="ＭＳ Ｐゴシック" charset="0"/>
                <a:cs typeface="ＭＳ Ｐゴシック" charset="0"/>
              </a:rPr>
              <a:t>heritage</a:t>
            </a:r>
            <a:r>
              <a:rPr lang="it-IT" sz="2200" b="1" dirty="0" smtClean="0">
                <a:ea typeface="ＭＳ Ｐゴシック" charset="0"/>
                <a:cs typeface="ＭＳ Ｐゴシック" charset="0"/>
              </a:rPr>
              <a:t>, human </a:t>
            </a:r>
            <a:r>
              <a:rPr lang="it-IT" sz="2200" b="1" dirty="0" err="1" smtClean="0">
                <a:ea typeface="ＭＳ Ｐゴシック" charset="0"/>
                <a:cs typeface="ＭＳ Ｐゴシック" charset="0"/>
              </a:rPr>
              <a:t>activities</a:t>
            </a:r>
            <a:r>
              <a:rPr lang="it-IT" sz="2200" b="1" dirty="0" smtClean="0">
                <a:ea typeface="ＭＳ Ｐゴシック" charset="0"/>
                <a:cs typeface="ＭＳ Ｐゴシック" charset="0"/>
              </a:rPr>
              <a:t>/</a:t>
            </a:r>
            <a:r>
              <a:rPr lang="it-IT" sz="2200" b="1" dirty="0" err="1" smtClean="0">
                <a:ea typeface="ＭＳ Ｐゴシック" charset="0"/>
                <a:cs typeface="ＭＳ Ｐゴシック" charset="0"/>
              </a:rPr>
              <a:t>impacts</a:t>
            </a:r>
            <a:r>
              <a:rPr lang="it-IT" sz="2200" b="1" dirty="0" smtClean="0">
                <a:ea typeface="ＭＳ Ｐゴシック" charset="0"/>
                <a:cs typeface="ＭＳ Ｐゴシック" charset="0"/>
              </a:rPr>
              <a:t/>
            </a:r>
            <a:br>
              <a:rPr lang="it-IT" sz="2200" b="1" dirty="0" smtClean="0">
                <a:ea typeface="ＭＳ Ｐゴシック" charset="0"/>
                <a:cs typeface="ＭＳ Ｐゴシック" charset="0"/>
              </a:rPr>
            </a:br>
            <a:r>
              <a:rPr lang="it-IT" sz="2200" b="1" dirty="0" err="1" smtClean="0">
                <a:ea typeface="ＭＳ Ｐゴシック" charset="0"/>
                <a:cs typeface="ＭＳ Ｐゴシック" charset="0"/>
              </a:rPr>
              <a:t>natural</a:t>
            </a:r>
            <a:r>
              <a:rPr lang="it-IT" sz="2200" b="1" dirty="0" smtClean="0">
                <a:ea typeface="ＭＳ Ｐゴシック" charset="0"/>
                <a:cs typeface="ＭＳ Ｐゴシック" charset="0"/>
              </a:rPr>
              <a:t> </a:t>
            </a:r>
            <a:r>
              <a:rPr lang="it-IT" sz="2200" b="1" dirty="0" err="1" smtClean="0">
                <a:ea typeface="ＭＳ Ｐゴシック" charset="0"/>
                <a:cs typeface="ＭＳ Ｐゴシック" charset="0"/>
              </a:rPr>
              <a:t>hotspot</a:t>
            </a:r>
            <a:endParaRPr lang="it-IT" sz="2200" b="1" dirty="0">
              <a:ea typeface="ＭＳ Ｐゴシック" charset="0"/>
              <a:cs typeface="ＭＳ Ｐゴシック" charset="0"/>
            </a:endParaRP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err="1" smtClean="0"/>
              <a:t>MPAs</a:t>
            </a:r>
            <a:r>
              <a:rPr lang="it-IT" dirty="0" smtClean="0"/>
              <a:t> go </a:t>
            </a:r>
            <a:r>
              <a:rPr lang="it-IT" dirty="0" err="1" smtClean="0"/>
              <a:t>outside</a:t>
            </a:r>
            <a:r>
              <a:rPr lang="it-IT" dirty="0" smtClean="0"/>
              <a:t> of </a:t>
            </a:r>
            <a:r>
              <a:rPr lang="it-IT" dirty="0" err="1" smtClean="0"/>
              <a:t>borders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1"/>
          <p:cNvSpPr txBox="1">
            <a:spLocks/>
          </p:cNvSpPr>
          <p:nvPr/>
        </p:nvSpPr>
        <p:spPr>
          <a:xfrm>
            <a:off x="179512" y="274638"/>
            <a:ext cx="8784976" cy="11430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err="1" smtClean="0"/>
              <a:t>MPAs</a:t>
            </a:r>
            <a:r>
              <a:rPr lang="it-IT" dirty="0" smtClean="0"/>
              <a:t> Nature or Culture?</a:t>
            </a:r>
            <a:endParaRPr lang="it-IT" dirty="0"/>
          </a:p>
        </p:txBody>
      </p:sp>
      <p:sp>
        <p:nvSpPr>
          <p:cNvPr id="8" name="Titolo 1"/>
          <p:cNvSpPr txBox="1">
            <a:spLocks/>
          </p:cNvSpPr>
          <p:nvPr/>
        </p:nvSpPr>
        <p:spPr>
          <a:xfrm>
            <a:off x="4852989" y="3145532"/>
            <a:ext cx="4006636" cy="11430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pPr algn="r"/>
            <a:r>
              <a:rPr lang="it-IT" sz="3600" dirty="0" err="1" smtClean="0"/>
              <a:t>MPAs</a:t>
            </a:r>
            <a:r>
              <a:rPr lang="it-IT" sz="3600" dirty="0" smtClean="0"/>
              <a:t> are </a:t>
            </a:r>
            <a:r>
              <a:rPr lang="it-IT" sz="3600" dirty="0" err="1" smtClean="0"/>
              <a:t>perfect</a:t>
            </a:r>
            <a:r>
              <a:rPr lang="it-IT" sz="3600" dirty="0" smtClean="0"/>
              <a:t> </a:t>
            </a:r>
            <a:r>
              <a:rPr lang="it-IT" sz="3600" dirty="0" err="1" smtClean="0"/>
              <a:t>tools</a:t>
            </a:r>
            <a:r>
              <a:rPr lang="it-IT" sz="3600" dirty="0" smtClean="0"/>
              <a:t> to </a:t>
            </a:r>
            <a:r>
              <a:rPr lang="it-IT" sz="3600" dirty="0" err="1" smtClean="0"/>
              <a:t>act</a:t>
            </a:r>
            <a:r>
              <a:rPr lang="it-IT" sz="3600" dirty="0" smtClean="0"/>
              <a:t> </a:t>
            </a:r>
            <a:r>
              <a:rPr lang="it-IT" sz="3600" dirty="0" err="1" smtClean="0"/>
              <a:t>as</a:t>
            </a:r>
            <a:r>
              <a:rPr lang="it-IT" sz="3600" dirty="0" smtClean="0"/>
              <a:t> joint </a:t>
            </a:r>
            <a:r>
              <a:rPr lang="it-IT" sz="3600" dirty="0" err="1" smtClean="0"/>
              <a:t>among</a:t>
            </a:r>
            <a:r>
              <a:rPr lang="it-IT" sz="3600" dirty="0" smtClean="0"/>
              <a:t> </a:t>
            </a:r>
            <a:r>
              <a:rPr lang="it-IT" sz="3600" dirty="0" err="1" smtClean="0"/>
              <a:t>different</a:t>
            </a:r>
            <a:r>
              <a:rPr lang="it-IT" sz="3600" dirty="0" smtClean="0"/>
              <a:t> </a:t>
            </a:r>
            <a:r>
              <a:rPr lang="it-IT" sz="3600" dirty="0" err="1" smtClean="0"/>
              <a:t>sector</a:t>
            </a:r>
            <a:endParaRPr lang="it-IT" sz="3600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7224" y="1124744"/>
            <a:ext cx="4882896" cy="57606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Freccia a destra 2"/>
          <p:cNvSpPr/>
          <p:nvPr/>
        </p:nvSpPr>
        <p:spPr>
          <a:xfrm>
            <a:off x="5148064" y="2574032"/>
            <a:ext cx="2160240" cy="43204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Freccia a destra 10"/>
          <p:cNvSpPr/>
          <p:nvPr/>
        </p:nvSpPr>
        <p:spPr>
          <a:xfrm>
            <a:off x="5129086" y="6097860"/>
            <a:ext cx="2160240" cy="43204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Titolo 1"/>
          <p:cNvSpPr txBox="1">
            <a:spLocks/>
          </p:cNvSpPr>
          <p:nvPr/>
        </p:nvSpPr>
        <p:spPr>
          <a:xfrm>
            <a:off x="4545792" y="5526360"/>
            <a:ext cx="3096344" cy="11430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smtClean="0"/>
              <a:t>NATURE</a:t>
            </a:r>
            <a:endParaRPr lang="it-IT" dirty="0"/>
          </a:p>
        </p:txBody>
      </p:sp>
      <p:sp>
        <p:nvSpPr>
          <p:cNvPr id="13" name="Titolo 1"/>
          <p:cNvSpPr txBox="1">
            <a:spLocks/>
          </p:cNvSpPr>
          <p:nvPr/>
        </p:nvSpPr>
        <p:spPr>
          <a:xfrm>
            <a:off x="4572000" y="1916832"/>
            <a:ext cx="3096344" cy="11430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smtClean="0"/>
              <a:t>CULTURE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8883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Immagine 1" descr="Schermata 2015-02-02 a 09.56.30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541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olo 1"/>
          <p:cNvSpPr txBox="1">
            <a:spLocks/>
          </p:cNvSpPr>
          <p:nvPr/>
        </p:nvSpPr>
        <p:spPr>
          <a:xfrm>
            <a:off x="179512" y="274638"/>
            <a:ext cx="8784976" cy="11430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err="1" smtClean="0"/>
              <a:t>MPAs</a:t>
            </a:r>
            <a:r>
              <a:rPr lang="it-IT" dirty="0" smtClean="0"/>
              <a:t> </a:t>
            </a:r>
            <a:r>
              <a:rPr lang="it-IT" dirty="0" err="1" smtClean="0"/>
              <a:t>act</a:t>
            </a:r>
            <a:r>
              <a:rPr lang="it-IT" dirty="0" smtClean="0"/>
              <a:t> </a:t>
            </a:r>
            <a:r>
              <a:rPr lang="it-IT" dirty="0" err="1" smtClean="0"/>
              <a:t>as</a:t>
            </a:r>
            <a:r>
              <a:rPr lang="it-IT" dirty="0" smtClean="0"/>
              <a:t> driver of </a:t>
            </a:r>
            <a:r>
              <a:rPr lang="it-IT" dirty="0" err="1" smtClean="0"/>
              <a:t>awareness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Immagine 3" descr="Schermata 2014-11-03 a 12.34.50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95736" y="1124744"/>
            <a:ext cx="4392488" cy="561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olo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err="1" smtClean="0"/>
              <a:t>MPAs</a:t>
            </a:r>
            <a:r>
              <a:rPr lang="it-IT" dirty="0" smtClean="0"/>
              <a:t> network </a:t>
            </a:r>
            <a:r>
              <a:rPr lang="it-IT" dirty="0" err="1" smtClean="0"/>
              <a:t>against</a:t>
            </a:r>
            <a:r>
              <a:rPr lang="it-IT" dirty="0" smtClean="0"/>
              <a:t> </a:t>
            </a:r>
            <a:r>
              <a:rPr lang="it-IT" dirty="0" err="1" smtClean="0"/>
              <a:t>solitude</a:t>
            </a:r>
            <a:r>
              <a:rPr lang="it-IT" dirty="0" smtClean="0"/>
              <a:t> </a:t>
            </a:r>
            <a:endParaRPr lang="it-IT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52320" y="1124744"/>
            <a:ext cx="1472372" cy="5541744"/>
          </a:xfrm>
          <a:prstGeom prst="rect">
            <a:avLst/>
          </a:prstGeom>
        </p:spPr>
      </p:pic>
      <p:sp>
        <p:nvSpPr>
          <p:cNvPr id="6" name="Titolo 1"/>
          <p:cNvSpPr txBox="1">
            <a:spLocks/>
          </p:cNvSpPr>
          <p:nvPr/>
        </p:nvSpPr>
        <p:spPr bwMode="auto">
          <a:xfrm>
            <a:off x="179512" y="5373216"/>
            <a:ext cx="295232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smtClean="0"/>
              <a:t>TOGETHER IS BETTER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smtClean="0"/>
              <a:t>MIRAMARE MPA in the </a:t>
            </a:r>
            <a:r>
              <a:rPr lang="it-IT" dirty="0" err="1"/>
              <a:t>M</a:t>
            </a:r>
            <a:r>
              <a:rPr lang="it-IT" dirty="0" err="1" smtClean="0"/>
              <a:t>ed</a:t>
            </a:r>
            <a:endParaRPr lang="it-IT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73079"/>
            <a:ext cx="9144000" cy="5468289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5940152" y="1387090"/>
            <a:ext cx="2843808" cy="147732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b="0" i="0" dirty="0" err="1" smtClean="0">
                <a:effectLst/>
                <a:latin typeface="arial" panose="020B0604020202020204" pitchFamily="34" charset="0"/>
              </a:rPr>
              <a:t>Miramare</a:t>
            </a:r>
            <a:r>
              <a:rPr lang="en-US" b="0" i="0" dirty="0" smtClean="0">
                <a:effectLst/>
                <a:latin typeface="arial" panose="020B0604020202020204" pitchFamily="34" charset="0"/>
              </a:rPr>
              <a:t> is founding member of </a:t>
            </a:r>
            <a:r>
              <a:rPr lang="en-US" b="1" i="0" dirty="0" smtClean="0">
                <a:effectLst/>
                <a:latin typeface="arial" panose="020B0604020202020204" pitchFamily="34" charset="0"/>
              </a:rPr>
              <a:t>MEDPAN</a:t>
            </a:r>
            <a:r>
              <a:rPr lang="en-US" dirty="0">
                <a:latin typeface="arial" panose="020B0604020202020204" pitchFamily="34" charset="0"/>
              </a:rPr>
              <a:t>:</a:t>
            </a:r>
            <a:r>
              <a:rPr lang="en-US" b="0" i="0" dirty="0" smtClean="0">
                <a:effectLst/>
                <a:latin typeface="arial" panose="020B0604020202020204" pitchFamily="34" charset="0"/>
              </a:rPr>
              <a:t> the Network of the managers of the Mediterranean </a:t>
            </a:r>
            <a:r>
              <a:rPr lang="en-US" b="1" i="0" u="sng" dirty="0" smtClean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Marine</a:t>
            </a:r>
            <a:r>
              <a:rPr lang="en-US" b="0" i="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b="0" i="0" dirty="0" smtClean="0">
                <a:effectLst/>
                <a:latin typeface="arial" panose="020B0604020202020204" pitchFamily="34" charset="0"/>
              </a:rPr>
              <a:t>Protected Areas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483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smtClean="0"/>
              <a:t>MEDPAN vs ADRIAPAN</a:t>
            </a:r>
            <a:endParaRPr lang="it-IT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512" y="1394091"/>
            <a:ext cx="9180512" cy="5598367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6228184" y="1463873"/>
            <a:ext cx="2843808" cy="3693319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b="0" i="0" dirty="0" err="1" smtClean="0">
                <a:effectLst/>
                <a:latin typeface="arial" panose="020B0604020202020204" pitchFamily="34" charset="0"/>
              </a:rPr>
              <a:t>Miramare</a:t>
            </a:r>
            <a:r>
              <a:rPr lang="en-US" b="0" i="0" dirty="0" smtClean="0">
                <a:effectLst/>
                <a:latin typeface="arial" panose="020B0604020202020204" pitchFamily="34" charset="0"/>
              </a:rPr>
              <a:t> is founding member of </a:t>
            </a:r>
            <a:r>
              <a:rPr lang="en-US" b="1" i="0" dirty="0" smtClean="0">
                <a:effectLst/>
                <a:latin typeface="arial" panose="020B0604020202020204" pitchFamily="34" charset="0"/>
              </a:rPr>
              <a:t>ADRIAPAN</a:t>
            </a:r>
            <a:r>
              <a:rPr lang="en-US" dirty="0" smtClean="0">
                <a:latin typeface="arial" panose="020B0604020202020204" pitchFamily="34" charset="0"/>
              </a:rPr>
              <a:t>:</a:t>
            </a:r>
            <a:r>
              <a:rPr lang="en-US" b="0" i="0" dirty="0" smtClean="0">
                <a:effectLst/>
                <a:latin typeface="arial" panose="020B0604020202020204" pitchFamily="34" charset="0"/>
              </a:rPr>
              <a:t> the Network of all Adriatic Protected Areas: not only national marine protected areas but each protected area is welcome and </a:t>
            </a:r>
            <a:r>
              <a:rPr lang="en-US" dirty="0" smtClean="0">
                <a:latin typeface="arial" panose="020B0604020202020204" pitchFamily="34" charset="0"/>
              </a:rPr>
              <a:t>benefits of network connectivity in terms of knowledge, capacity building support, partnership in project at every level etc.</a:t>
            </a:r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323528" y="5445224"/>
            <a:ext cx="2843808" cy="1200329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b="1" i="0" dirty="0" smtClean="0">
                <a:effectLst/>
                <a:latin typeface="arial" panose="020B0604020202020204" pitchFamily="34" charset="0"/>
              </a:rPr>
              <a:t>ADRIAPAN IS A MULTILEVEL NETWORK</a:t>
            </a:r>
          </a:p>
          <a:p>
            <a:r>
              <a:rPr lang="en-US" b="1" dirty="0" smtClean="0">
                <a:latin typeface="arial" panose="020B0604020202020204" pitchFamily="34" charset="0"/>
              </a:rPr>
              <a:t>ACT FROM LOCAL TO REGIONAL LEVEL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9930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16" y="2708920"/>
            <a:ext cx="5669566" cy="417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4" name="Immagine 2" descr="Schermata 2015-02-02 a 10.16.40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2746091"/>
            <a:ext cx="3179465" cy="4027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5" name="CasellaDiTesto 3"/>
          <p:cNvSpPr txBox="1">
            <a:spLocks noChangeArrowheads="1"/>
          </p:cNvSpPr>
          <p:nvPr/>
        </p:nvSpPr>
        <p:spPr bwMode="auto">
          <a:xfrm>
            <a:off x="161910" y="1470286"/>
            <a:ext cx="878497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it-IT" altLang="it-IT" dirty="0" err="1" smtClean="0"/>
              <a:t>Miramare</a:t>
            </a:r>
            <a:r>
              <a:rPr lang="it-IT" altLang="it-IT" dirty="0" smtClean="0"/>
              <a:t> MPA </a:t>
            </a:r>
            <a:r>
              <a:rPr lang="it-IT" altLang="it-IT" dirty="0" err="1" smtClean="0"/>
              <a:t>as</a:t>
            </a:r>
            <a:r>
              <a:rPr lang="it-IT" altLang="it-IT" dirty="0" smtClean="0"/>
              <a:t> </a:t>
            </a:r>
            <a:r>
              <a:rPr lang="it-IT" altLang="it-IT" dirty="0" err="1" smtClean="0"/>
              <a:t>many</a:t>
            </a:r>
            <a:r>
              <a:rPr lang="it-IT" altLang="it-IT" dirty="0" smtClean="0"/>
              <a:t> </a:t>
            </a:r>
            <a:r>
              <a:rPr lang="it-IT" altLang="it-IT" dirty="0" err="1" smtClean="0"/>
              <a:t>other</a:t>
            </a:r>
            <a:r>
              <a:rPr lang="it-IT" altLang="it-IT" dirty="0" smtClean="0"/>
              <a:t> </a:t>
            </a:r>
            <a:r>
              <a:rPr lang="it-IT" altLang="it-IT" dirty="0" err="1" smtClean="0"/>
              <a:t>MPAs</a:t>
            </a:r>
            <a:r>
              <a:rPr lang="it-IT" altLang="it-IT" dirty="0" smtClean="0"/>
              <a:t> </a:t>
            </a:r>
            <a:r>
              <a:rPr lang="it-IT" altLang="it-IT" dirty="0" err="1" smtClean="0"/>
              <a:t>promoted</a:t>
            </a:r>
            <a:r>
              <a:rPr lang="it-IT" altLang="it-IT" dirty="0" smtClean="0"/>
              <a:t> and </a:t>
            </a:r>
            <a:r>
              <a:rPr lang="it-IT" altLang="it-IT" dirty="0" err="1" smtClean="0"/>
              <a:t>is</a:t>
            </a:r>
            <a:r>
              <a:rPr lang="it-IT" altLang="it-IT" dirty="0" smtClean="0"/>
              <a:t> part of GAC - COASTAL ACTION GROUP a network of </a:t>
            </a:r>
            <a:r>
              <a:rPr lang="it-IT" altLang="it-IT" dirty="0" err="1" smtClean="0"/>
              <a:t>institution</a:t>
            </a:r>
            <a:r>
              <a:rPr lang="it-IT" altLang="it-IT" dirty="0" smtClean="0"/>
              <a:t> and </a:t>
            </a:r>
            <a:r>
              <a:rPr lang="it-IT" altLang="it-IT" dirty="0" err="1" smtClean="0"/>
              <a:t>fishermen</a:t>
            </a:r>
            <a:r>
              <a:rPr lang="it-IT" altLang="it-IT" dirty="0" smtClean="0"/>
              <a:t> </a:t>
            </a:r>
            <a:r>
              <a:rPr lang="it-IT" altLang="it-IT" dirty="0" err="1" smtClean="0"/>
              <a:t>that</a:t>
            </a:r>
            <a:r>
              <a:rPr lang="it-IT" altLang="it-IT" dirty="0" smtClean="0"/>
              <a:t> </a:t>
            </a:r>
            <a:r>
              <a:rPr lang="it-IT" altLang="it-IT" dirty="0" err="1" smtClean="0"/>
              <a:t>act</a:t>
            </a:r>
            <a:r>
              <a:rPr lang="it-IT" altLang="it-IT" dirty="0" smtClean="0"/>
              <a:t> for the </a:t>
            </a:r>
            <a:r>
              <a:rPr lang="it-IT" altLang="it-IT" dirty="0" err="1" smtClean="0"/>
              <a:t>sustainable</a:t>
            </a:r>
            <a:r>
              <a:rPr lang="it-IT" altLang="it-IT" dirty="0" smtClean="0"/>
              <a:t> </a:t>
            </a:r>
            <a:r>
              <a:rPr lang="it-IT" altLang="it-IT" dirty="0" err="1" smtClean="0"/>
              <a:t>fishery</a:t>
            </a:r>
            <a:r>
              <a:rPr lang="it-IT" altLang="it-IT" dirty="0" smtClean="0"/>
              <a:t> </a:t>
            </a:r>
            <a:r>
              <a:rPr lang="it-IT" altLang="it-IT" dirty="0" err="1" smtClean="0"/>
              <a:t>activity</a:t>
            </a:r>
            <a:endParaRPr lang="it-IT" altLang="it-IT" dirty="0"/>
          </a:p>
        </p:txBody>
      </p:sp>
      <p:sp>
        <p:nvSpPr>
          <p:cNvPr id="5" name="Titolo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err="1" smtClean="0"/>
              <a:t>MPAs</a:t>
            </a:r>
            <a:r>
              <a:rPr lang="it-IT" dirty="0" smtClean="0"/>
              <a:t> </a:t>
            </a:r>
            <a:r>
              <a:rPr lang="it-IT" dirty="0" err="1" smtClean="0"/>
              <a:t>promote</a:t>
            </a:r>
            <a:r>
              <a:rPr lang="it-IT" dirty="0" smtClean="0"/>
              <a:t> </a:t>
            </a:r>
            <a:r>
              <a:rPr lang="it-IT" dirty="0" err="1" smtClean="0"/>
              <a:t>sunstainability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40768"/>
            <a:ext cx="9144000" cy="5517232"/>
          </a:xfrm>
          <a:prstGeom prst="rect">
            <a:avLst/>
          </a:prstGeom>
        </p:spPr>
      </p:pic>
      <p:sp>
        <p:nvSpPr>
          <p:cNvPr id="6" name="Freccia destra 5"/>
          <p:cNvSpPr>
            <a:spLocks noChangeArrowheads="1"/>
          </p:cNvSpPr>
          <p:nvPr/>
        </p:nvSpPr>
        <p:spPr bwMode="auto">
          <a:xfrm>
            <a:off x="5317232" y="3284984"/>
            <a:ext cx="914400" cy="304800"/>
          </a:xfrm>
          <a:prstGeom prst="rightArrow">
            <a:avLst>
              <a:gd name="adj1" fmla="val 7111"/>
              <a:gd name="adj2" fmla="val 50000"/>
            </a:avLst>
          </a:prstGeom>
          <a:solidFill>
            <a:srgbClr val="FF0000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it-IT">
              <a:solidFill>
                <a:srgbClr val="FFFFFF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435" name="CasellaDiTesto 6"/>
          <p:cNvSpPr txBox="1">
            <a:spLocks noChangeArrowheads="1"/>
          </p:cNvSpPr>
          <p:nvPr/>
        </p:nvSpPr>
        <p:spPr bwMode="auto">
          <a:xfrm>
            <a:off x="165347" y="4653136"/>
            <a:ext cx="4392488" cy="1785104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it-IT" altLang="it-IT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Miramare</a:t>
            </a:r>
            <a:r>
              <a:rPr lang="it-IT" altLang="it-IT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altLang="it-IT" sz="2200" dirty="0">
                <a:latin typeface="Calibri" panose="020F0502020204030204" pitchFamily="34" charset="0"/>
                <a:cs typeface="Calibri" panose="020F0502020204030204" pitchFamily="34" charset="0"/>
              </a:rPr>
              <a:t>MPA </a:t>
            </a:r>
            <a:r>
              <a:rPr lang="it-IT" altLang="it-IT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is</a:t>
            </a:r>
            <a:r>
              <a:rPr lang="it-IT" altLang="it-IT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in </a:t>
            </a:r>
            <a:r>
              <a:rPr lang="it-IT" altLang="it-IT" sz="2200" dirty="0">
                <a:latin typeface="Calibri" panose="020F0502020204030204" pitchFamily="34" charset="0"/>
                <a:cs typeface="Calibri" panose="020F0502020204030204" pitchFamily="34" charset="0"/>
              </a:rPr>
              <a:t>the middle of Trieste </a:t>
            </a:r>
            <a:r>
              <a:rPr lang="it-IT" altLang="it-IT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Gulf</a:t>
            </a:r>
            <a:r>
              <a:rPr lang="it-IT" altLang="it-IT" sz="2200" dirty="0">
                <a:latin typeface="Calibri" panose="020F0502020204030204" pitchFamily="34" charset="0"/>
                <a:cs typeface="Calibri" panose="020F0502020204030204" pitchFamily="34" charset="0"/>
              </a:rPr>
              <a:t>, a </a:t>
            </a:r>
            <a:r>
              <a:rPr lang="it-IT" altLang="it-IT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few</a:t>
            </a:r>
            <a:r>
              <a:rPr lang="it-IT" altLang="it-IT" sz="2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altLang="it-IT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miles</a:t>
            </a:r>
            <a:r>
              <a:rPr lang="it-IT" altLang="it-IT" sz="2200" dirty="0">
                <a:latin typeface="Calibri" panose="020F0502020204030204" pitchFamily="34" charset="0"/>
                <a:cs typeface="Calibri" panose="020F0502020204030204" pitchFamily="34" charset="0"/>
              </a:rPr>
              <a:t> from </a:t>
            </a:r>
            <a:r>
              <a:rPr lang="it-IT" altLang="it-IT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Slovenia. </a:t>
            </a:r>
          </a:p>
          <a:p>
            <a:pPr eaLnBrk="1" hangingPunct="1"/>
            <a:r>
              <a:rPr lang="it-IT" altLang="it-IT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Miramare</a:t>
            </a:r>
            <a:r>
              <a:rPr lang="it-IT" altLang="it-IT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, a MPA in the </a:t>
            </a:r>
            <a:r>
              <a:rPr lang="it-IT" altLang="it-IT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built</a:t>
            </a:r>
            <a:r>
              <a:rPr lang="it-IT" altLang="it-IT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up and industrial </a:t>
            </a:r>
            <a:r>
              <a:rPr lang="it-IT" altLang="it-IT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context</a:t>
            </a:r>
            <a:r>
              <a:rPr lang="it-IT" altLang="it-IT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 of Trieste </a:t>
            </a:r>
            <a:r>
              <a:rPr lang="it-IT" altLang="it-IT" sz="22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Gulf</a:t>
            </a:r>
            <a:endParaRPr lang="it-IT" altLang="it-IT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tolo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smtClean="0"/>
              <a:t>MIRAMARE MPA </a:t>
            </a:r>
            <a:r>
              <a:rPr lang="it-IT" dirty="0" err="1" smtClean="0"/>
              <a:t>context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281" name="Gruppo 156"/>
          <p:cNvGrpSpPr>
            <a:grpSpLocks/>
          </p:cNvGrpSpPr>
          <p:nvPr/>
        </p:nvGrpSpPr>
        <p:grpSpPr bwMode="auto">
          <a:xfrm>
            <a:off x="3275856" y="1124744"/>
            <a:ext cx="5688632" cy="5184575"/>
            <a:chOff x="12192" y="62510"/>
            <a:chExt cx="8827008" cy="6594069"/>
          </a:xfrm>
        </p:grpSpPr>
        <p:sp>
          <p:nvSpPr>
            <p:cNvPr id="2" name="Processo 1"/>
            <p:cNvSpPr>
              <a:spLocks noChangeArrowheads="1"/>
            </p:cNvSpPr>
            <p:nvPr/>
          </p:nvSpPr>
          <p:spPr bwMode="auto">
            <a:xfrm>
              <a:off x="2590440" y="1248451"/>
              <a:ext cx="1371679" cy="326756"/>
            </a:xfrm>
            <a:prstGeom prst="flowChartProcess">
              <a:avLst/>
            </a:prstGeom>
            <a:solidFill>
              <a:srgbClr val="FF6600"/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it-IT" sz="105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Disinformazione</a:t>
              </a:r>
            </a:p>
          </p:txBody>
        </p:sp>
        <p:sp>
          <p:nvSpPr>
            <p:cNvPr id="3" name="Processo 2"/>
            <p:cNvSpPr>
              <a:spLocks noChangeArrowheads="1"/>
            </p:cNvSpPr>
            <p:nvPr/>
          </p:nvSpPr>
          <p:spPr bwMode="auto">
            <a:xfrm>
              <a:off x="2590440" y="2120707"/>
              <a:ext cx="1371679" cy="419135"/>
            </a:xfrm>
            <a:prstGeom prst="flowChartProcess">
              <a:avLst/>
            </a:prstGeom>
            <a:solidFill>
              <a:srgbClr val="FF6600"/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it-IT" sz="1050" dirty="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Mancanza di senso civico</a:t>
              </a:r>
            </a:p>
          </p:txBody>
        </p:sp>
        <p:sp>
          <p:nvSpPr>
            <p:cNvPr id="4" name="Processo 3"/>
            <p:cNvSpPr>
              <a:spLocks noChangeArrowheads="1"/>
            </p:cNvSpPr>
            <p:nvPr/>
          </p:nvSpPr>
          <p:spPr bwMode="auto">
            <a:xfrm>
              <a:off x="4419345" y="62510"/>
              <a:ext cx="1524088" cy="534691"/>
            </a:xfrm>
            <a:prstGeom prst="flowChartProcess">
              <a:avLst/>
            </a:prstGeom>
            <a:solidFill>
              <a:srgbClr val="E6B9B8"/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it-IT" sz="105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Pesca professionale</a:t>
              </a:r>
            </a:p>
          </p:txBody>
        </p:sp>
        <p:sp>
          <p:nvSpPr>
            <p:cNvPr id="5" name="Processo 4"/>
            <p:cNvSpPr>
              <a:spLocks noChangeArrowheads="1"/>
            </p:cNvSpPr>
            <p:nvPr/>
          </p:nvSpPr>
          <p:spPr bwMode="auto">
            <a:xfrm>
              <a:off x="4419345" y="640408"/>
              <a:ext cx="1524088" cy="534691"/>
            </a:xfrm>
            <a:prstGeom prst="flowChartProcess">
              <a:avLst/>
            </a:prstGeom>
            <a:solidFill>
              <a:srgbClr val="E6B9B8"/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it-IT" sz="105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Frequentazione parco terrestre</a:t>
              </a:r>
            </a:p>
          </p:txBody>
        </p:sp>
        <p:sp>
          <p:nvSpPr>
            <p:cNvPr id="6" name="Processo 5"/>
            <p:cNvSpPr>
              <a:spLocks noChangeArrowheads="1"/>
            </p:cNvSpPr>
            <p:nvPr/>
          </p:nvSpPr>
          <p:spPr bwMode="auto">
            <a:xfrm>
              <a:off x="4419346" y="1234807"/>
              <a:ext cx="1524088" cy="612827"/>
            </a:xfrm>
            <a:prstGeom prst="flowChartProcess">
              <a:avLst/>
            </a:prstGeom>
            <a:solidFill>
              <a:srgbClr val="E6B9B8"/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it-IT" sz="105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Diporto nautico</a:t>
              </a:r>
            </a:p>
          </p:txBody>
        </p:sp>
        <p:sp>
          <p:nvSpPr>
            <p:cNvPr id="7" name="Processo 6"/>
            <p:cNvSpPr>
              <a:spLocks noChangeArrowheads="1"/>
            </p:cNvSpPr>
            <p:nvPr/>
          </p:nvSpPr>
          <p:spPr bwMode="auto">
            <a:xfrm>
              <a:off x="4419346" y="2023862"/>
              <a:ext cx="1524088" cy="612827"/>
            </a:xfrm>
            <a:prstGeom prst="flowChartProcess">
              <a:avLst/>
            </a:prstGeom>
            <a:solidFill>
              <a:srgbClr val="E6B9B8"/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it-IT" sz="105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Visitatori che non si attengono ai regolamenti </a:t>
              </a:r>
            </a:p>
          </p:txBody>
        </p:sp>
        <p:sp>
          <p:nvSpPr>
            <p:cNvPr id="8" name="Processo 7"/>
            <p:cNvSpPr>
              <a:spLocks noChangeArrowheads="1"/>
            </p:cNvSpPr>
            <p:nvPr/>
          </p:nvSpPr>
          <p:spPr bwMode="auto">
            <a:xfrm>
              <a:off x="4419346" y="2889122"/>
              <a:ext cx="1524088" cy="612827"/>
            </a:xfrm>
            <a:prstGeom prst="flowChartProcess">
              <a:avLst/>
            </a:prstGeom>
            <a:solidFill>
              <a:srgbClr val="E6B9B8"/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it-IT" sz="1050" dirty="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Pesca illegale sportiva e da barca</a:t>
              </a:r>
            </a:p>
          </p:txBody>
        </p:sp>
        <p:sp>
          <p:nvSpPr>
            <p:cNvPr id="9" name="Connettore 8"/>
            <p:cNvSpPr>
              <a:spLocks noChangeArrowheads="1"/>
            </p:cNvSpPr>
            <p:nvPr/>
          </p:nvSpPr>
          <p:spPr bwMode="auto">
            <a:xfrm>
              <a:off x="7124601" y="434837"/>
              <a:ext cx="1371679" cy="1044273"/>
            </a:xfrm>
            <a:prstGeom prst="flowChartConnector">
              <a:avLst/>
            </a:prstGeom>
            <a:solidFill>
              <a:srgbClr val="C3D69B"/>
            </a:solidFill>
            <a:ln w="9525">
              <a:solidFill>
                <a:srgbClr val="4A7EBB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it-IT" sz="105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Squali, tartarughe e delfini</a:t>
              </a:r>
            </a:p>
          </p:txBody>
        </p:sp>
        <p:sp>
          <p:nvSpPr>
            <p:cNvPr id="10" name="Connettore 9"/>
            <p:cNvSpPr>
              <a:spLocks noChangeArrowheads="1"/>
            </p:cNvSpPr>
            <p:nvPr/>
          </p:nvSpPr>
          <p:spPr bwMode="auto">
            <a:xfrm>
              <a:off x="7124601" y="1599963"/>
              <a:ext cx="1371679" cy="595363"/>
            </a:xfrm>
            <a:prstGeom prst="flowChartConnector">
              <a:avLst/>
            </a:prstGeom>
            <a:solidFill>
              <a:srgbClr val="C3D69B"/>
            </a:solidFill>
            <a:ln w="9525">
              <a:solidFill>
                <a:srgbClr val="4A7EBB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it-IT" sz="105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Marangone dal ciuffo</a:t>
              </a:r>
            </a:p>
          </p:txBody>
        </p:sp>
        <p:sp>
          <p:nvSpPr>
            <p:cNvPr id="11" name="Connettore 10"/>
            <p:cNvSpPr>
              <a:spLocks noChangeArrowheads="1"/>
            </p:cNvSpPr>
            <p:nvPr/>
          </p:nvSpPr>
          <p:spPr bwMode="auto">
            <a:xfrm>
              <a:off x="7238908" y="2400131"/>
              <a:ext cx="1219270" cy="595363"/>
            </a:xfrm>
            <a:prstGeom prst="flowChartConnector">
              <a:avLst/>
            </a:prstGeom>
            <a:solidFill>
              <a:srgbClr val="C3D69B"/>
            </a:solidFill>
            <a:ln w="9525">
              <a:solidFill>
                <a:srgbClr val="4A7EBB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t-IT" altLang="it-IT" sz="1050">
                  <a:solidFill>
                    <a:srgbClr val="000000"/>
                  </a:solidFill>
                  <a:latin typeface="Calibri" panose="020F0502020204030204" pitchFamily="34" charset="0"/>
                </a:rPr>
                <a:t>Comunità della zona di marea</a:t>
              </a:r>
            </a:p>
          </p:txBody>
        </p:sp>
        <p:sp>
          <p:nvSpPr>
            <p:cNvPr id="12" name="Connettore 11"/>
            <p:cNvSpPr>
              <a:spLocks noChangeArrowheads="1"/>
            </p:cNvSpPr>
            <p:nvPr/>
          </p:nvSpPr>
          <p:spPr bwMode="auto">
            <a:xfrm>
              <a:off x="6934090" y="3309846"/>
              <a:ext cx="1752701" cy="914477"/>
            </a:xfrm>
            <a:prstGeom prst="flowChartConnector">
              <a:avLst/>
            </a:prstGeom>
            <a:solidFill>
              <a:srgbClr val="C3D69B"/>
            </a:solidFill>
            <a:ln w="9525">
              <a:solidFill>
                <a:srgbClr val="4A7EBB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t-IT" altLang="it-IT" sz="1050">
                  <a:solidFill>
                    <a:srgbClr val="000000"/>
                  </a:solidFill>
                  <a:latin typeface="Calibri" panose="020F0502020204030204" pitchFamily="34" charset="0"/>
                </a:rPr>
                <a:t>Comunità di scogliera (ittiofauna e benthos)</a:t>
              </a:r>
            </a:p>
          </p:txBody>
        </p:sp>
        <p:sp>
          <p:nvSpPr>
            <p:cNvPr id="13" name="Connettore 12"/>
            <p:cNvSpPr>
              <a:spLocks noChangeArrowheads="1"/>
            </p:cNvSpPr>
            <p:nvPr/>
          </p:nvSpPr>
          <p:spPr bwMode="auto">
            <a:xfrm>
              <a:off x="7238907" y="4258652"/>
              <a:ext cx="1143066" cy="1044273"/>
            </a:xfrm>
            <a:prstGeom prst="flowChartConnector">
              <a:avLst/>
            </a:prstGeom>
            <a:solidFill>
              <a:srgbClr val="C3D69B"/>
            </a:solidFill>
            <a:ln w="9525">
              <a:solidFill>
                <a:srgbClr val="4A7EBB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it-IT" sz="105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Detritico costiero</a:t>
              </a:r>
            </a:p>
          </p:txBody>
        </p:sp>
        <p:sp>
          <p:nvSpPr>
            <p:cNvPr id="15" name="Processo 14"/>
            <p:cNvSpPr>
              <a:spLocks noChangeArrowheads="1"/>
            </p:cNvSpPr>
            <p:nvPr/>
          </p:nvSpPr>
          <p:spPr bwMode="auto">
            <a:xfrm>
              <a:off x="4419345" y="4994497"/>
              <a:ext cx="1524088" cy="534691"/>
            </a:xfrm>
            <a:prstGeom prst="flowChartProcess">
              <a:avLst/>
            </a:prstGeom>
            <a:solidFill>
              <a:srgbClr val="E6B9B8"/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it-IT" sz="105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Navigazione marittima</a:t>
              </a:r>
            </a:p>
          </p:txBody>
        </p:sp>
        <p:sp>
          <p:nvSpPr>
            <p:cNvPr id="16" name="Processo 15"/>
            <p:cNvSpPr>
              <a:spLocks noChangeArrowheads="1"/>
            </p:cNvSpPr>
            <p:nvPr/>
          </p:nvSpPr>
          <p:spPr bwMode="auto">
            <a:xfrm>
              <a:off x="4419346" y="4271952"/>
              <a:ext cx="1524088" cy="612827"/>
            </a:xfrm>
            <a:prstGeom prst="flowChartProcess">
              <a:avLst/>
            </a:prstGeom>
            <a:solidFill>
              <a:srgbClr val="E6B9B8"/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it-IT" sz="105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Inquinamento da reflui urbani ed industriali</a:t>
              </a:r>
            </a:p>
          </p:txBody>
        </p:sp>
        <p:sp>
          <p:nvSpPr>
            <p:cNvPr id="17" name="Processo 16"/>
            <p:cNvSpPr>
              <a:spLocks noChangeArrowheads="1"/>
            </p:cNvSpPr>
            <p:nvPr/>
          </p:nvSpPr>
          <p:spPr bwMode="auto">
            <a:xfrm>
              <a:off x="4419346" y="5719875"/>
              <a:ext cx="1524088" cy="612827"/>
            </a:xfrm>
            <a:prstGeom prst="flowChartProcess">
              <a:avLst/>
            </a:prstGeom>
            <a:solidFill>
              <a:srgbClr val="E6B9B8"/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it-IT" sz="105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Cambiamento climatico</a:t>
              </a:r>
            </a:p>
          </p:txBody>
        </p:sp>
        <p:sp>
          <p:nvSpPr>
            <p:cNvPr id="18" name="Processo 17"/>
            <p:cNvSpPr>
              <a:spLocks noChangeArrowheads="1"/>
            </p:cNvSpPr>
            <p:nvPr/>
          </p:nvSpPr>
          <p:spPr bwMode="auto">
            <a:xfrm>
              <a:off x="2590440" y="3957067"/>
              <a:ext cx="1371679" cy="1366433"/>
            </a:xfrm>
            <a:prstGeom prst="flowChartProcess">
              <a:avLst/>
            </a:prstGeom>
            <a:solidFill>
              <a:srgbClr val="FF6600"/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hangingPunct="1"/>
              <a:r>
                <a:rPr lang="it-IT" altLang="it-IT" sz="1050">
                  <a:solidFill>
                    <a:srgbClr val="000000"/>
                  </a:solidFill>
                  <a:latin typeface="Calibri" panose="020F0502020204030204" pitchFamily="34" charset="0"/>
                </a:rPr>
                <a:t>Scarsa sensibilità politica; pressioni da industriali e lobby</a:t>
              </a:r>
            </a:p>
          </p:txBody>
        </p:sp>
        <p:sp>
          <p:nvSpPr>
            <p:cNvPr id="19" name="Connettore 18"/>
            <p:cNvSpPr>
              <a:spLocks noChangeArrowheads="1"/>
            </p:cNvSpPr>
            <p:nvPr/>
          </p:nvSpPr>
          <p:spPr bwMode="auto">
            <a:xfrm>
              <a:off x="6934090" y="5334079"/>
              <a:ext cx="1752701" cy="914477"/>
            </a:xfrm>
            <a:prstGeom prst="flowChartConnector">
              <a:avLst/>
            </a:prstGeom>
            <a:solidFill>
              <a:srgbClr val="C3D69B"/>
            </a:solidFill>
            <a:ln w="9525">
              <a:solidFill>
                <a:srgbClr val="4A7EBB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r>
                <a:rPr lang="it-IT" sz="105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Fondi sabbiosi e prateria di Fanerogame</a:t>
              </a:r>
            </a:p>
          </p:txBody>
        </p:sp>
        <p:sp>
          <p:nvSpPr>
            <p:cNvPr id="20" name="Rettangolo 19"/>
            <p:cNvSpPr>
              <a:spLocks noChangeArrowheads="1"/>
            </p:cNvSpPr>
            <p:nvPr/>
          </p:nvSpPr>
          <p:spPr bwMode="auto">
            <a:xfrm>
              <a:off x="6781682" y="329856"/>
              <a:ext cx="2057518" cy="6326723"/>
            </a:xfrm>
            <a:prstGeom prst="rect">
              <a:avLst/>
            </a:prstGeom>
            <a:solidFill>
              <a:srgbClr val="D9D9D9">
                <a:alpha val="34117"/>
              </a:srgbClr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it-IT" sz="140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  <p:cxnSp>
          <p:nvCxnSpPr>
            <p:cNvPr id="24" name="Connettore 2 23"/>
            <p:cNvCxnSpPr>
              <a:cxnSpLocks noChangeShapeType="1"/>
              <a:stCxn id="2" idx="0"/>
              <a:endCxn id="4" idx="1"/>
            </p:cNvCxnSpPr>
            <p:nvPr/>
          </p:nvCxnSpPr>
          <p:spPr bwMode="auto">
            <a:xfrm flipV="1">
              <a:off x="3276280" y="329855"/>
              <a:ext cx="1143066" cy="918595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" name="Connettore 2 24"/>
            <p:cNvCxnSpPr>
              <a:cxnSpLocks noChangeShapeType="1"/>
              <a:stCxn id="2" idx="3"/>
              <a:endCxn id="5" idx="1"/>
            </p:cNvCxnSpPr>
            <p:nvPr/>
          </p:nvCxnSpPr>
          <p:spPr bwMode="auto">
            <a:xfrm flipV="1">
              <a:off x="3962119" y="907754"/>
              <a:ext cx="457227" cy="504075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Connettore 2 25"/>
            <p:cNvCxnSpPr>
              <a:cxnSpLocks noChangeShapeType="1"/>
              <a:stCxn id="2" idx="3"/>
              <a:endCxn id="6" idx="1"/>
            </p:cNvCxnSpPr>
            <p:nvPr/>
          </p:nvCxnSpPr>
          <p:spPr bwMode="auto">
            <a:xfrm>
              <a:off x="3962119" y="1411829"/>
              <a:ext cx="457227" cy="129392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7" name="Connettore 2 26"/>
            <p:cNvCxnSpPr>
              <a:cxnSpLocks noChangeShapeType="1"/>
              <a:stCxn id="3" idx="3"/>
              <a:endCxn id="7" idx="1"/>
            </p:cNvCxnSpPr>
            <p:nvPr/>
          </p:nvCxnSpPr>
          <p:spPr bwMode="auto">
            <a:xfrm>
              <a:off x="3962119" y="2330275"/>
              <a:ext cx="457226" cy="1588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" name="Connettore 2 27"/>
            <p:cNvCxnSpPr>
              <a:cxnSpLocks noChangeShapeType="1"/>
              <a:stCxn id="3" idx="3"/>
              <a:endCxn id="8" idx="1"/>
            </p:cNvCxnSpPr>
            <p:nvPr/>
          </p:nvCxnSpPr>
          <p:spPr bwMode="auto">
            <a:xfrm>
              <a:off x="3962119" y="2330275"/>
              <a:ext cx="457226" cy="865261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9" name="Connettore 2 28"/>
            <p:cNvCxnSpPr>
              <a:cxnSpLocks noChangeShapeType="1"/>
              <a:stCxn id="18" idx="3"/>
              <a:endCxn id="16" idx="1"/>
            </p:cNvCxnSpPr>
            <p:nvPr/>
          </p:nvCxnSpPr>
          <p:spPr bwMode="auto">
            <a:xfrm flipV="1">
              <a:off x="3962119" y="4578365"/>
              <a:ext cx="457227" cy="61919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" name="Connettore 2 29"/>
            <p:cNvCxnSpPr>
              <a:cxnSpLocks noChangeShapeType="1"/>
              <a:stCxn id="18" idx="3"/>
              <a:endCxn id="15" idx="1"/>
            </p:cNvCxnSpPr>
            <p:nvPr/>
          </p:nvCxnSpPr>
          <p:spPr bwMode="auto">
            <a:xfrm>
              <a:off x="3962119" y="4640284"/>
              <a:ext cx="457227" cy="621558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" name="Connettore 2 30"/>
            <p:cNvCxnSpPr>
              <a:cxnSpLocks noChangeShapeType="1"/>
              <a:stCxn id="18" idx="3"/>
              <a:endCxn id="17" idx="1"/>
            </p:cNvCxnSpPr>
            <p:nvPr/>
          </p:nvCxnSpPr>
          <p:spPr bwMode="auto">
            <a:xfrm>
              <a:off x="3962119" y="4640284"/>
              <a:ext cx="457227" cy="1386004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2" name="Connettore 2 31"/>
            <p:cNvCxnSpPr>
              <a:cxnSpLocks noChangeShapeType="1"/>
            </p:cNvCxnSpPr>
            <p:nvPr/>
          </p:nvCxnSpPr>
          <p:spPr bwMode="auto">
            <a:xfrm>
              <a:off x="5943433" y="294928"/>
              <a:ext cx="1181168" cy="612827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" name="Connettore 2 32"/>
            <p:cNvCxnSpPr>
              <a:cxnSpLocks noChangeShapeType="1"/>
              <a:stCxn id="5" idx="3"/>
            </p:cNvCxnSpPr>
            <p:nvPr/>
          </p:nvCxnSpPr>
          <p:spPr bwMode="auto">
            <a:xfrm>
              <a:off x="5943433" y="907754"/>
              <a:ext cx="1295476" cy="911304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4" name="Connettore 2 33"/>
            <p:cNvCxnSpPr>
              <a:cxnSpLocks noChangeShapeType="1"/>
              <a:stCxn id="6" idx="3"/>
            </p:cNvCxnSpPr>
            <p:nvPr/>
          </p:nvCxnSpPr>
          <p:spPr bwMode="auto">
            <a:xfrm>
              <a:off x="5943433" y="1541221"/>
              <a:ext cx="1181168" cy="277836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Connettore 2 34"/>
            <p:cNvCxnSpPr>
              <a:cxnSpLocks noChangeShapeType="1"/>
              <a:stCxn id="6" idx="3"/>
            </p:cNvCxnSpPr>
            <p:nvPr/>
          </p:nvCxnSpPr>
          <p:spPr bwMode="auto">
            <a:xfrm>
              <a:off x="5943433" y="1541221"/>
              <a:ext cx="1447883" cy="187023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" name="Connettore 2 35"/>
            <p:cNvCxnSpPr>
              <a:cxnSpLocks noChangeShapeType="1"/>
              <a:stCxn id="6" idx="3"/>
            </p:cNvCxnSpPr>
            <p:nvPr/>
          </p:nvCxnSpPr>
          <p:spPr bwMode="auto">
            <a:xfrm>
              <a:off x="5943433" y="1541221"/>
              <a:ext cx="1295475" cy="3343558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8" name="Connettore 2 37"/>
            <p:cNvCxnSpPr>
              <a:cxnSpLocks noChangeShapeType="1"/>
              <a:stCxn id="7" idx="3"/>
            </p:cNvCxnSpPr>
            <p:nvPr/>
          </p:nvCxnSpPr>
          <p:spPr bwMode="auto">
            <a:xfrm flipV="1">
              <a:off x="5943433" y="2023862"/>
              <a:ext cx="1295475" cy="30641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9" name="Connettore 2 38"/>
            <p:cNvCxnSpPr>
              <a:cxnSpLocks noChangeShapeType="1"/>
              <a:stCxn id="7" idx="3"/>
            </p:cNvCxnSpPr>
            <p:nvPr/>
          </p:nvCxnSpPr>
          <p:spPr bwMode="auto">
            <a:xfrm>
              <a:off x="5943433" y="2330275"/>
              <a:ext cx="1447883" cy="209568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" name="Connettore 2 39"/>
            <p:cNvCxnSpPr>
              <a:cxnSpLocks noChangeShapeType="1"/>
              <a:stCxn id="8" idx="3"/>
            </p:cNvCxnSpPr>
            <p:nvPr/>
          </p:nvCxnSpPr>
          <p:spPr bwMode="auto">
            <a:xfrm>
              <a:off x="5943433" y="3195536"/>
              <a:ext cx="1181168" cy="30641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1" name="Connettore 2 40"/>
            <p:cNvCxnSpPr>
              <a:cxnSpLocks noChangeShapeType="1"/>
              <a:stCxn id="8" idx="3"/>
            </p:cNvCxnSpPr>
            <p:nvPr/>
          </p:nvCxnSpPr>
          <p:spPr bwMode="auto">
            <a:xfrm>
              <a:off x="5943433" y="3195536"/>
              <a:ext cx="1295475" cy="168924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" name="Connettore 2 41"/>
            <p:cNvCxnSpPr>
              <a:cxnSpLocks noChangeShapeType="1"/>
              <a:stCxn id="16" idx="3"/>
            </p:cNvCxnSpPr>
            <p:nvPr/>
          </p:nvCxnSpPr>
          <p:spPr bwMode="auto">
            <a:xfrm>
              <a:off x="5943433" y="4578365"/>
              <a:ext cx="838248" cy="684271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3" name="Connettore 2 42"/>
            <p:cNvCxnSpPr>
              <a:cxnSpLocks noChangeShapeType="1"/>
              <a:stCxn id="15" idx="3"/>
            </p:cNvCxnSpPr>
            <p:nvPr/>
          </p:nvCxnSpPr>
          <p:spPr bwMode="auto">
            <a:xfrm flipV="1">
              <a:off x="5943433" y="5259464"/>
              <a:ext cx="838247" cy="2378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4" name="Connettore 2 43"/>
            <p:cNvCxnSpPr>
              <a:cxnSpLocks noChangeShapeType="1"/>
              <a:stCxn id="17" idx="3"/>
            </p:cNvCxnSpPr>
            <p:nvPr/>
          </p:nvCxnSpPr>
          <p:spPr bwMode="auto">
            <a:xfrm flipV="1">
              <a:off x="5943433" y="5262636"/>
              <a:ext cx="838248" cy="763652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9" name="Processo 48"/>
            <p:cNvSpPr>
              <a:spLocks noChangeArrowheads="1"/>
            </p:cNvSpPr>
            <p:nvPr/>
          </p:nvSpPr>
          <p:spPr bwMode="auto">
            <a:xfrm>
              <a:off x="4419345" y="3512461"/>
              <a:ext cx="1524088" cy="742626"/>
            </a:xfrm>
            <a:prstGeom prst="flowChartProcess">
              <a:avLst/>
            </a:prstGeom>
            <a:solidFill>
              <a:srgbClr val="E6B9B8"/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it-IT" sz="1050" dirty="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Sedimentazione da apporti terrigeni</a:t>
              </a:r>
            </a:p>
          </p:txBody>
        </p:sp>
        <p:sp>
          <p:nvSpPr>
            <p:cNvPr id="58" name="Processo 57"/>
            <p:cNvSpPr>
              <a:spLocks noChangeArrowheads="1"/>
            </p:cNvSpPr>
            <p:nvPr/>
          </p:nvSpPr>
          <p:spPr bwMode="auto">
            <a:xfrm>
              <a:off x="2590440" y="2936172"/>
              <a:ext cx="1371679" cy="950562"/>
            </a:xfrm>
            <a:prstGeom prst="flowChartProcess">
              <a:avLst/>
            </a:prstGeom>
            <a:solidFill>
              <a:srgbClr val="FF6600"/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>
              <a:spAutoFit/>
            </a:bodyPr>
            <a:lstStyle/>
            <a:p>
              <a:pPr algn="ctr">
                <a:defRPr/>
              </a:pPr>
              <a:r>
                <a:rPr lang="it-IT" sz="1050">
                  <a:solidFill>
                    <a:srgbClr val="000000"/>
                  </a:solidFill>
                  <a:latin typeface="Calibri" charset="0"/>
                  <a:ea typeface="ＭＳ Ｐゴシック" charset="0"/>
                  <a:cs typeface="ＭＳ Ｐゴシック" charset="0"/>
                </a:rPr>
                <a:t>Malfunzionamento di collettori e depuratori e rete fognaria</a:t>
              </a:r>
            </a:p>
          </p:txBody>
        </p:sp>
        <p:grpSp>
          <p:nvGrpSpPr>
            <p:cNvPr id="97324" name="Gruppo 67"/>
            <p:cNvGrpSpPr>
              <a:grpSpLocks/>
            </p:cNvGrpSpPr>
            <p:nvPr/>
          </p:nvGrpSpPr>
          <p:grpSpPr bwMode="auto">
            <a:xfrm>
              <a:off x="164601" y="429275"/>
              <a:ext cx="2121022" cy="6227304"/>
              <a:chOff x="164602" y="97107"/>
              <a:chExt cx="2425767" cy="6899694"/>
            </a:xfrm>
          </p:grpSpPr>
          <p:sp>
            <p:nvSpPr>
              <p:cNvPr id="61" name="Preparazione 60"/>
              <p:cNvSpPr>
                <a:spLocks noChangeArrowheads="1"/>
              </p:cNvSpPr>
              <p:nvPr/>
            </p:nvSpPr>
            <p:spPr bwMode="auto">
              <a:xfrm>
                <a:off x="164602" y="1024797"/>
                <a:ext cx="2425767" cy="612152"/>
              </a:xfrm>
              <a:prstGeom prst="flowChartPreparation">
                <a:avLst/>
              </a:prstGeom>
              <a:solidFill>
                <a:srgbClr val="FFFF00"/>
              </a:solidFill>
              <a:ln w="9525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r>
                  <a:rPr lang="it-IT" sz="1050">
                    <a:solidFill>
                      <a:srgbClr val="000000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Strategia 2 </a:t>
                </a:r>
              </a:p>
              <a:p>
                <a:pPr algn="ctr">
                  <a:defRPr/>
                </a:pPr>
                <a:r>
                  <a:rPr lang="it-IT" sz="1050">
                    <a:solidFill>
                      <a:srgbClr val="000000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Educazione e sensibilizzazione</a:t>
                </a:r>
              </a:p>
            </p:txBody>
          </p:sp>
          <p:sp>
            <p:nvSpPr>
              <p:cNvPr id="62" name="Preparazione 61"/>
              <p:cNvSpPr>
                <a:spLocks noChangeArrowheads="1"/>
              </p:cNvSpPr>
              <p:nvPr/>
            </p:nvSpPr>
            <p:spPr bwMode="auto">
              <a:xfrm>
                <a:off x="164602" y="97107"/>
                <a:ext cx="2425766" cy="822811"/>
              </a:xfrm>
              <a:prstGeom prst="flowChartPreparation">
                <a:avLst/>
              </a:prstGeom>
              <a:solidFill>
                <a:srgbClr val="FFFF00"/>
              </a:solidFill>
              <a:ln w="9525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>
                <a:spAutoFit/>
              </a:bodyPr>
              <a:lstStyle/>
              <a:p>
                <a:pPr algn="ctr">
                  <a:defRPr/>
                </a:pPr>
                <a:r>
                  <a:rPr lang="it-IT" sz="1050">
                    <a:solidFill>
                      <a:srgbClr val="000000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Strategia 1 Funzionamento ordinario</a:t>
                </a:r>
              </a:p>
            </p:txBody>
          </p:sp>
          <p:sp>
            <p:nvSpPr>
              <p:cNvPr id="63" name="Preparazione 62"/>
              <p:cNvSpPr>
                <a:spLocks noChangeArrowheads="1"/>
              </p:cNvSpPr>
              <p:nvPr/>
            </p:nvSpPr>
            <p:spPr bwMode="auto">
              <a:xfrm>
                <a:off x="164602" y="5932570"/>
                <a:ext cx="2425767" cy="1064231"/>
              </a:xfrm>
              <a:prstGeom prst="flowChartPreparation">
                <a:avLst/>
              </a:prstGeom>
              <a:solidFill>
                <a:srgbClr val="FFFF00"/>
              </a:solidFill>
              <a:ln w="9525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r>
                  <a:rPr lang="it-IT" sz="1050" dirty="0">
                    <a:solidFill>
                      <a:srgbClr val="000000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Strategia 7 </a:t>
                </a:r>
              </a:p>
              <a:p>
                <a:pPr algn="ctr">
                  <a:defRPr/>
                </a:pPr>
                <a:r>
                  <a:rPr lang="it-IT" sz="1050" dirty="0" err="1">
                    <a:solidFill>
                      <a:srgbClr val="000000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Fundraising</a:t>
                </a:r>
                <a:r>
                  <a:rPr lang="it-IT" sz="1050" dirty="0">
                    <a:solidFill>
                      <a:srgbClr val="000000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 e riorganizzazione delle strutture di gestione</a:t>
                </a:r>
              </a:p>
            </p:txBody>
          </p:sp>
          <p:sp>
            <p:nvSpPr>
              <p:cNvPr id="64" name="Preparazione 63"/>
              <p:cNvSpPr>
                <a:spLocks noChangeArrowheads="1"/>
              </p:cNvSpPr>
              <p:nvPr/>
            </p:nvSpPr>
            <p:spPr bwMode="auto">
              <a:xfrm>
                <a:off x="164602" y="4593927"/>
                <a:ext cx="2425767" cy="805649"/>
              </a:xfrm>
              <a:prstGeom prst="flowChartPreparation">
                <a:avLst/>
              </a:prstGeom>
              <a:solidFill>
                <a:srgbClr val="FFFF00"/>
              </a:solidFill>
              <a:ln w="9525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 eaLnBrk="1" hangingPunct="1"/>
                <a:r>
                  <a:rPr lang="it-IT" altLang="it-IT" sz="105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Strategia 6</a:t>
                </a:r>
              </a:p>
              <a:p>
                <a:pPr algn="ctr" eaLnBrk="1" hangingPunct="1"/>
                <a:r>
                  <a:rPr lang="it-IT" altLang="it-IT" sz="105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 Lobbying e contabilità ambientale</a:t>
                </a:r>
              </a:p>
            </p:txBody>
          </p:sp>
          <p:sp>
            <p:nvSpPr>
              <p:cNvPr id="65" name="Preparazione 64"/>
              <p:cNvSpPr>
                <a:spLocks noChangeArrowheads="1"/>
              </p:cNvSpPr>
              <p:nvPr/>
            </p:nvSpPr>
            <p:spPr bwMode="auto">
              <a:xfrm>
                <a:off x="164602" y="3633481"/>
                <a:ext cx="2425767" cy="766950"/>
              </a:xfrm>
              <a:prstGeom prst="flowChartPreparation">
                <a:avLst/>
              </a:prstGeom>
              <a:solidFill>
                <a:srgbClr val="FFFF00"/>
              </a:solidFill>
              <a:ln w="9525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r>
                  <a:rPr lang="it-IT" sz="1050">
                    <a:solidFill>
                      <a:srgbClr val="000000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Strategia 5  Networking di aree protette marine e costiere</a:t>
                </a:r>
              </a:p>
            </p:txBody>
          </p:sp>
          <p:sp>
            <p:nvSpPr>
              <p:cNvPr id="66" name="Preparazione 65"/>
              <p:cNvSpPr>
                <a:spLocks noChangeArrowheads="1"/>
              </p:cNvSpPr>
              <p:nvPr/>
            </p:nvSpPr>
            <p:spPr bwMode="auto">
              <a:xfrm>
                <a:off x="164602" y="2636094"/>
                <a:ext cx="2425767" cy="803890"/>
              </a:xfrm>
              <a:prstGeom prst="flowChartPreparation">
                <a:avLst/>
              </a:prstGeom>
              <a:solidFill>
                <a:srgbClr val="FFFF00"/>
              </a:solidFill>
              <a:ln w="9525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r>
                  <a:rPr lang="it-IT" sz="1050">
                    <a:solidFill>
                      <a:srgbClr val="000000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Strategia 4</a:t>
                </a:r>
              </a:p>
              <a:p>
                <a:pPr algn="ctr">
                  <a:defRPr/>
                </a:pPr>
                <a:r>
                  <a:rPr lang="it-IT" sz="1050">
                    <a:solidFill>
                      <a:srgbClr val="000000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Monitoraggio biologico e chimico-fisico</a:t>
                </a:r>
              </a:p>
            </p:txBody>
          </p:sp>
          <p:sp>
            <p:nvSpPr>
              <p:cNvPr id="67" name="Preparazione 66"/>
              <p:cNvSpPr>
                <a:spLocks noChangeArrowheads="1"/>
              </p:cNvSpPr>
              <p:nvPr/>
            </p:nvSpPr>
            <p:spPr bwMode="auto">
              <a:xfrm>
                <a:off x="164602" y="1830446"/>
                <a:ext cx="2425767" cy="612152"/>
              </a:xfrm>
              <a:prstGeom prst="flowChartPreparation">
                <a:avLst/>
              </a:prstGeom>
              <a:solidFill>
                <a:srgbClr val="FFFF00"/>
              </a:solidFill>
              <a:ln w="9525">
                <a:solidFill>
                  <a:srgbClr val="4A7EBB"/>
                </a:solidFill>
                <a:miter lim="800000"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r>
                  <a:rPr lang="it-IT" sz="1050">
                    <a:solidFill>
                      <a:srgbClr val="000000"/>
                    </a:solidFill>
                    <a:latin typeface="Calibri" charset="0"/>
                    <a:ea typeface="ＭＳ Ｐゴシック" charset="0"/>
                    <a:cs typeface="ＭＳ Ｐゴシック" charset="0"/>
                  </a:rPr>
                  <a:t>Strategia 3 Sorveglianza</a:t>
                </a:r>
              </a:p>
            </p:txBody>
          </p:sp>
        </p:grpSp>
        <p:sp>
          <p:nvSpPr>
            <p:cNvPr id="69" name="Rettangolo 68"/>
            <p:cNvSpPr>
              <a:spLocks noChangeArrowheads="1"/>
            </p:cNvSpPr>
            <p:nvPr/>
          </p:nvSpPr>
          <p:spPr bwMode="auto">
            <a:xfrm>
              <a:off x="12192" y="391774"/>
              <a:ext cx="2273431" cy="4996285"/>
            </a:xfrm>
            <a:prstGeom prst="rect">
              <a:avLst/>
            </a:prstGeom>
            <a:solidFill>
              <a:srgbClr val="D9D9D9">
                <a:alpha val="34117"/>
              </a:srgbClr>
            </a:soli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it-IT" sz="140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endParaRPr>
            </a:p>
          </p:txBody>
        </p:sp>
        <p:cxnSp>
          <p:nvCxnSpPr>
            <p:cNvPr id="71" name="Connettore 2 70"/>
            <p:cNvCxnSpPr>
              <a:cxnSpLocks noChangeShapeType="1"/>
              <a:stCxn id="63" idx="0"/>
              <a:endCxn id="69" idx="2"/>
            </p:cNvCxnSpPr>
            <p:nvPr/>
          </p:nvCxnSpPr>
          <p:spPr bwMode="auto">
            <a:xfrm rot="16200000" flipV="1">
              <a:off x="1033009" y="5503958"/>
              <a:ext cx="308001" cy="76204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1" name="Connettore 2 90"/>
            <p:cNvCxnSpPr>
              <a:cxnSpLocks noChangeShapeType="1"/>
              <a:endCxn id="3" idx="1"/>
            </p:cNvCxnSpPr>
            <p:nvPr/>
          </p:nvCxnSpPr>
          <p:spPr bwMode="auto">
            <a:xfrm rot="16200000" flipH="1">
              <a:off x="2043504" y="1783340"/>
              <a:ext cx="789054" cy="304818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5" name="Connettore 2 94"/>
            <p:cNvCxnSpPr>
              <a:cxnSpLocks noChangeShapeType="1"/>
              <a:endCxn id="2" idx="1"/>
            </p:cNvCxnSpPr>
            <p:nvPr/>
          </p:nvCxnSpPr>
          <p:spPr bwMode="auto">
            <a:xfrm flipV="1">
              <a:off x="2285622" y="1411829"/>
              <a:ext cx="304817" cy="12939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8" name="Connettore 2 97"/>
            <p:cNvCxnSpPr>
              <a:cxnSpLocks noChangeShapeType="1"/>
            </p:cNvCxnSpPr>
            <p:nvPr/>
          </p:nvCxnSpPr>
          <p:spPr bwMode="auto">
            <a:xfrm rot="5400000" flipH="1" flipV="1">
              <a:off x="1968889" y="1499156"/>
              <a:ext cx="709672" cy="533431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" name="Connettore 2 101"/>
            <p:cNvCxnSpPr>
              <a:cxnSpLocks noChangeShapeType="1"/>
              <a:endCxn id="3" idx="1"/>
            </p:cNvCxnSpPr>
            <p:nvPr/>
          </p:nvCxnSpPr>
          <p:spPr bwMode="auto">
            <a:xfrm flipV="1">
              <a:off x="2057010" y="2330275"/>
              <a:ext cx="533431" cy="69856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6" name="Connettore 2 105"/>
            <p:cNvCxnSpPr>
              <a:cxnSpLocks noChangeShapeType="1"/>
              <a:endCxn id="58" idx="1"/>
            </p:cNvCxnSpPr>
            <p:nvPr/>
          </p:nvCxnSpPr>
          <p:spPr bwMode="auto">
            <a:xfrm>
              <a:off x="2285621" y="3044712"/>
              <a:ext cx="304818" cy="366742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9" name="Connettore 2 108"/>
            <p:cNvCxnSpPr>
              <a:cxnSpLocks noChangeShapeType="1"/>
              <a:endCxn id="2" idx="1"/>
            </p:cNvCxnSpPr>
            <p:nvPr/>
          </p:nvCxnSpPr>
          <p:spPr bwMode="auto">
            <a:xfrm flipV="1">
              <a:off x="2287212" y="1411829"/>
              <a:ext cx="303228" cy="255212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4" name="Connettore 2 113"/>
            <p:cNvCxnSpPr>
              <a:cxnSpLocks noChangeShapeType="1"/>
            </p:cNvCxnSpPr>
            <p:nvPr/>
          </p:nvCxnSpPr>
          <p:spPr bwMode="auto">
            <a:xfrm rot="5400000" flipH="1" flipV="1">
              <a:off x="1726771" y="3100282"/>
              <a:ext cx="1424108" cy="303229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7" name="Connettore 2 116"/>
            <p:cNvCxnSpPr>
              <a:cxnSpLocks noChangeShapeType="1"/>
            </p:cNvCxnSpPr>
            <p:nvPr/>
          </p:nvCxnSpPr>
          <p:spPr bwMode="auto">
            <a:xfrm rot="5400000" flipH="1" flipV="1">
              <a:off x="1910143" y="4204483"/>
              <a:ext cx="1057364" cy="303229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9" name="Connettore 2 118"/>
            <p:cNvCxnSpPr>
              <a:cxnSpLocks noChangeShapeType="1"/>
            </p:cNvCxnSpPr>
            <p:nvPr/>
          </p:nvCxnSpPr>
          <p:spPr bwMode="auto">
            <a:xfrm>
              <a:off x="2287211" y="4884779"/>
              <a:ext cx="303229" cy="1587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1" name="Connettore 2 120"/>
            <p:cNvCxnSpPr>
              <a:cxnSpLocks noChangeShapeType="1"/>
              <a:stCxn id="58" idx="3"/>
              <a:endCxn id="49" idx="1"/>
            </p:cNvCxnSpPr>
            <p:nvPr/>
          </p:nvCxnSpPr>
          <p:spPr bwMode="auto">
            <a:xfrm>
              <a:off x="3962119" y="3411453"/>
              <a:ext cx="457227" cy="472321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" name="Connettore 2 122"/>
            <p:cNvCxnSpPr>
              <a:cxnSpLocks noChangeShapeType="1"/>
              <a:stCxn id="58" idx="3"/>
              <a:endCxn id="16" idx="1"/>
            </p:cNvCxnSpPr>
            <p:nvPr/>
          </p:nvCxnSpPr>
          <p:spPr bwMode="auto">
            <a:xfrm>
              <a:off x="3962119" y="3411453"/>
              <a:ext cx="457227" cy="1166912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6" name="Connettore 4 125"/>
            <p:cNvCxnSpPr>
              <a:cxnSpLocks noChangeShapeType="1"/>
              <a:endCxn id="4" idx="1"/>
            </p:cNvCxnSpPr>
            <p:nvPr/>
          </p:nvCxnSpPr>
          <p:spPr bwMode="auto">
            <a:xfrm rot="5400000" flipH="1" flipV="1">
              <a:off x="1995054" y="620424"/>
              <a:ext cx="2714860" cy="2133724"/>
            </a:xfrm>
            <a:prstGeom prst="bentConnector2">
              <a:avLst/>
            </a:prstGeom>
            <a:noFill/>
            <a:ln w="25400">
              <a:solidFill>
                <a:schemeClr val="accent1"/>
              </a:solidFill>
              <a:miter lim="800000"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4" name="Forma 133"/>
            <p:cNvCxnSpPr>
              <a:cxnSpLocks noChangeShapeType="1"/>
              <a:endCxn id="17" idx="1"/>
            </p:cNvCxnSpPr>
            <p:nvPr/>
          </p:nvCxnSpPr>
          <p:spPr bwMode="auto">
            <a:xfrm rot="16200000" flipH="1">
              <a:off x="1861695" y="3468638"/>
              <a:ext cx="2981577" cy="2133723"/>
            </a:xfrm>
            <a:prstGeom prst="bentConnector2">
              <a:avLst/>
            </a:prstGeom>
            <a:noFill/>
            <a:ln w="25400">
              <a:solidFill>
                <a:schemeClr val="accent1"/>
              </a:solidFill>
              <a:miter lim="800000"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8" name="Connettore 2 147"/>
            <p:cNvCxnSpPr>
              <a:cxnSpLocks noChangeShapeType="1"/>
              <a:stCxn id="7" idx="3"/>
            </p:cNvCxnSpPr>
            <p:nvPr/>
          </p:nvCxnSpPr>
          <p:spPr bwMode="auto">
            <a:xfrm>
              <a:off x="5943433" y="2330275"/>
              <a:ext cx="1295475" cy="1171674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3" name="Connettore 2 152"/>
            <p:cNvCxnSpPr>
              <a:cxnSpLocks noChangeShapeType="1"/>
              <a:stCxn id="49" idx="3"/>
            </p:cNvCxnSpPr>
            <p:nvPr/>
          </p:nvCxnSpPr>
          <p:spPr bwMode="auto">
            <a:xfrm>
              <a:off x="5943433" y="3883775"/>
              <a:ext cx="1447883" cy="1504283"/>
            </a:xfrm>
            <a:prstGeom prst="straightConnector1">
              <a:avLst/>
            </a:prstGeom>
            <a:noFill/>
            <a:ln w="25400">
              <a:solidFill>
                <a:schemeClr val="accent1"/>
              </a:solidFill>
              <a:round/>
              <a:headEnd/>
              <a:tailEnd type="arrow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0" name="Titolo 1"/>
          <p:cNvSpPr txBox="1">
            <a:spLocks/>
          </p:cNvSpPr>
          <p:nvPr/>
        </p:nvSpPr>
        <p:spPr>
          <a:xfrm>
            <a:off x="179512" y="274638"/>
            <a:ext cx="8784976" cy="11430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err="1" smtClean="0"/>
              <a:t>MPAs</a:t>
            </a:r>
            <a:r>
              <a:rPr lang="it-IT" dirty="0" smtClean="0"/>
              <a:t> ISEA Standard</a:t>
            </a:r>
            <a:endParaRPr lang="it-IT" dirty="0"/>
          </a:p>
        </p:txBody>
      </p:sp>
      <p:sp>
        <p:nvSpPr>
          <p:cNvPr id="14" name="Rettangolo 13"/>
          <p:cNvSpPr/>
          <p:nvPr/>
        </p:nvSpPr>
        <p:spPr>
          <a:xfrm>
            <a:off x="105509" y="1225844"/>
            <a:ext cx="3010847" cy="4832092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>
            <a:spAutoFit/>
          </a:bodyPr>
          <a:lstStyle/>
          <a:p>
            <a:r>
              <a:rPr lang="it-IT" sz="2800" dirty="0"/>
              <a:t>T</a:t>
            </a:r>
            <a:r>
              <a:rPr lang="it-IT" sz="2800" dirty="0" smtClean="0"/>
              <a:t>he first network </a:t>
            </a:r>
            <a:r>
              <a:rPr lang="it-IT" sz="2800" dirty="0" err="1" smtClean="0"/>
              <a:t>tool</a:t>
            </a:r>
            <a:r>
              <a:rPr lang="it-IT" sz="2800" dirty="0" smtClean="0"/>
              <a:t> </a:t>
            </a:r>
            <a:r>
              <a:rPr lang="it-IT" sz="2800" dirty="0" err="1" smtClean="0"/>
              <a:t>developed</a:t>
            </a:r>
            <a:r>
              <a:rPr lang="it-IT" sz="2800" dirty="0" smtClean="0"/>
              <a:t> by </a:t>
            </a:r>
            <a:r>
              <a:rPr lang="it-IT" sz="2800" dirty="0" err="1" smtClean="0"/>
              <a:t>MPAs</a:t>
            </a:r>
            <a:r>
              <a:rPr lang="it-IT" sz="2800" dirty="0" smtClean="0"/>
              <a:t> to </a:t>
            </a:r>
            <a:r>
              <a:rPr lang="it-IT" sz="2800" dirty="0" err="1" smtClean="0"/>
              <a:t>achieve</a:t>
            </a:r>
            <a:r>
              <a:rPr lang="it-IT" sz="2800" dirty="0" smtClean="0"/>
              <a:t> </a:t>
            </a:r>
            <a:r>
              <a:rPr lang="it-IT" sz="2800" b="1" dirty="0" err="1" smtClean="0">
                <a:solidFill>
                  <a:srgbClr val="FF0000"/>
                </a:solidFill>
              </a:rPr>
              <a:t>Effective</a:t>
            </a:r>
            <a:r>
              <a:rPr lang="it-IT" sz="2800" b="1" dirty="0" smtClean="0">
                <a:solidFill>
                  <a:srgbClr val="FF0000"/>
                </a:solidFill>
              </a:rPr>
              <a:t> Management </a:t>
            </a:r>
            <a:r>
              <a:rPr lang="it-IT" sz="2800" dirty="0" smtClean="0"/>
              <a:t>and </a:t>
            </a:r>
            <a:r>
              <a:rPr lang="it-IT" sz="2800" b="1" dirty="0">
                <a:solidFill>
                  <a:schemeClr val="tx2">
                    <a:lumMod val="75000"/>
                  </a:schemeClr>
                </a:solidFill>
              </a:rPr>
              <a:t>S</a:t>
            </a:r>
            <a:r>
              <a:rPr lang="it-IT" sz="2800" b="1" dirty="0" smtClean="0">
                <a:solidFill>
                  <a:schemeClr val="tx2">
                    <a:lumMod val="75000"/>
                  </a:schemeClr>
                </a:solidFill>
              </a:rPr>
              <a:t>tandard </a:t>
            </a:r>
            <a:r>
              <a:rPr lang="it-IT" sz="2800" b="1" dirty="0">
                <a:solidFill>
                  <a:schemeClr val="tx2">
                    <a:lumMod val="75000"/>
                  </a:schemeClr>
                </a:solidFill>
              </a:rPr>
              <a:t>M</a:t>
            </a:r>
            <a:r>
              <a:rPr lang="it-IT" sz="2800" b="1" dirty="0" smtClean="0">
                <a:solidFill>
                  <a:schemeClr val="tx2">
                    <a:lumMod val="75000"/>
                  </a:schemeClr>
                </a:solidFill>
              </a:rPr>
              <a:t>anagement </a:t>
            </a:r>
            <a:r>
              <a:rPr lang="it-IT" sz="2800" b="1" dirty="0">
                <a:solidFill>
                  <a:schemeClr val="tx2">
                    <a:lumMod val="75000"/>
                  </a:schemeClr>
                </a:solidFill>
              </a:rPr>
              <a:t>P</a:t>
            </a:r>
            <a:r>
              <a:rPr lang="it-IT" sz="2800" b="1" dirty="0" smtClean="0">
                <a:solidFill>
                  <a:schemeClr val="tx2">
                    <a:lumMod val="75000"/>
                  </a:schemeClr>
                </a:solidFill>
              </a:rPr>
              <a:t>lan</a:t>
            </a:r>
          </a:p>
          <a:p>
            <a:r>
              <a:rPr lang="it-IT" sz="2800" dirty="0" err="1" smtClean="0"/>
              <a:t>Starting</a:t>
            </a:r>
            <a:r>
              <a:rPr lang="it-IT" sz="2800" dirty="0" smtClean="0"/>
              <a:t> from IUCN How </a:t>
            </a:r>
            <a:r>
              <a:rPr lang="it-IT" sz="2800" dirty="0" err="1" smtClean="0"/>
              <a:t>is</a:t>
            </a:r>
            <a:r>
              <a:rPr lang="it-IT" sz="2800" dirty="0" smtClean="0"/>
              <a:t> </a:t>
            </a:r>
            <a:r>
              <a:rPr lang="it-IT" sz="2800" dirty="0" err="1" smtClean="0"/>
              <a:t>your</a:t>
            </a:r>
            <a:r>
              <a:rPr lang="it-IT" sz="2800" dirty="0" smtClean="0"/>
              <a:t> MPA </a:t>
            </a:r>
            <a:r>
              <a:rPr lang="it-IT" sz="2800" dirty="0" err="1" smtClean="0"/>
              <a:t>doing</a:t>
            </a:r>
            <a:endParaRPr lang="it-IT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8" y="6165850"/>
            <a:ext cx="34925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ccia ad arco 4"/>
          <p:cNvSpPr/>
          <p:nvPr/>
        </p:nvSpPr>
        <p:spPr bwMode="auto">
          <a:xfrm>
            <a:off x="4078405" y="2045037"/>
            <a:ext cx="1439862" cy="1462088"/>
          </a:xfrm>
          <a:prstGeom prst="circularArrow">
            <a:avLst>
              <a:gd name="adj1" fmla="val 25000"/>
              <a:gd name="adj2" fmla="val 2446351"/>
              <a:gd name="adj3" fmla="val 21075138"/>
              <a:gd name="adj4" fmla="val 10800000"/>
              <a:gd name="adj5" fmla="val 12500"/>
            </a:avLst>
          </a:prstGeom>
          <a:solidFill>
            <a:srgbClr val="3366FF">
              <a:alpha val="26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it-IT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" name="Freccia ad arco 5"/>
          <p:cNvSpPr/>
          <p:nvPr/>
        </p:nvSpPr>
        <p:spPr bwMode="auto">
          <a:xfrm>
            <a:off x="5373805" y="2532400"/>
            <a:ext cx="1439862" cy="1463675"/>
          </a:xfrm>
          <a:prstGeom prst="circularArrow">
            <a:avLst>
              <a:gd name="adj1" fmla="val 25000"/>
              <a:gd name="adj2" fmla="val 2446351"/>
              <a:gd name="adj3" fmla="val 21075138"/>
              <a:gd name="adj4" fmla="val 10800000"/>
              <a:gd name="adj5" fmla="val 12500"/>
            </a:avLst>
          </a:prstGeom>
          <a:solidFill>
            <a:srgbClr val="3366FF">
              <a:alpha val="26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it-IT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7" name="Freccia ad arco 6"/>
          <p:cNvSpPr/>
          <p:nvPr/>
        </p:nvSpPr>
        <p:spPr bwMode="auto">
          <a:xfrm>
            <a:off x="6670792" y="3019762"/>
            <a:ext cx="1573616" cy="2281446"/>
          </a:xfrm>
          <a:prstGeom prst="circularArrow">
            <a:avLst>
              <a:gd name="adj1" fmla="val 25000"/>
              <a:gd name="adj2" fmla="val 2446351"/>
              <a:gd name="adj3" fmla="val 21075138"/>
              <a:gd name="adj4" fmla="val 10800000"/>
              <a:gd name="adj5" fmla="val 12500"/>
            </a:avLst>
          </a:prstGeom>
          <a:solidFill>
            <a:srgbClr val="3366FF">
              <a:alpha val="26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it-IT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8" name="Freccia ad arco 7"/>
          <p:cNvSpPr/>
          <p:nvPr/>
        </p:nvSpPr>
        <p:spPr bwMode="auto">
          <a:xfrm>
            <a:off x="2781417" y="1556087"/>
            <a:ext cx="1441450" cy="1463675"/>
          </a:xfrm>
          <a:prstGeom prst="circularArrow">
            <a:avLst>
              <a:gd name="adj1" fmla="val 25000"/>
              <a:gd name="adj2" fmla="val 2446351"/>
              <a:gd name="adj3" fmla="val 21075138"/>
              <a:gd name="adj4" fmla="val 10800000"/>
              <a:gd name="adj5" fmla="val 12500"/>
            </a:avLst>
          </a:prstGeom>
          <a:solidFill>
            <a:srgbClr val="3366FF">
              <a:alpha val="26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it-IT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5609" name="CasellaDiTesto 11"/>
          <p:cNvSpPr txBox="1">
            <a:spLocks noChangeArrowheads="1"/>
          </p:cNvSpPr>
          <p:nvPr/>
        </p:nvSpPr>
        <p:spPr bwMode="auto">
          <a:xfrm>
            <a:off x="838317" y="2104770"/>
            <a:ext cx="2303462" cy="369334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it-IT" altLang="it-IT" sz="1800">
                <a:cs typeface="Calibri" panose="020F0502020204030204" pitchFamily="34" charset="0"/>
              </a:rPr>
              <a:t>Biodiversity target</a:t>
            </a:r>
          </a:p>
        </p:txBody>
      </p:sp>
      <p:sp>
        <p:nvSpPr>
          <p:cNvPr id="25610" name="CasellaDiTesto 12"/>
          <p:cNvSpPr txBox="1">
            <a:spLocks noChangeArrowheads="1"/>
          </p:cNvSpPr>
          <p:nvPr/>
        </p:nvSpPr>
        <p:spPr bwMode="auto">
          <a:xfrm>
            <a:off x="2278179" y="2627618"/>
            <a:ext cx="2303463" cy="369334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it-IT" altLang="it-IT" sz="1800" dirty="0" smtClean="0">
                <a:cs typeface="Calibri" panose="020F0502020204030204" pitchFamily="34" charset="0"/>
              </a:rPr>
              <a:t>Direct </a:t>
            </a:r>
            <a:r>
              <a:rPr lang="it-IT" altLang="it-IT" sz="1800" dirty="0" err="1" smtClean="0">
                <a:cs typeface="Calibri" panose="020F0502020204030204" pitchFamily="34" charset="0"/>
              </a:rPr>
              <a:t>Threats</a:t>
            </a:r>
            <a:endParaRPr lang="it-IT" altLang="it-IT" sz="1800" dirty="0">
              <a:cs typeface="Calibri" panose="020F0502020204030204" pitchFamily="34" charset="0"/>
            </a:endParaRPr>
          </a:p>
        </p:txBody>
      </p:sp>
      <p:sp>
        <p:nvSpPr>
          <p:cNvPr id="25611" name="CasellaDiTesto 13"/>
          <p:cNvSpPr txBox="1">
            <a:spLocks noChangeArrowheads="1"/>
          </p:cNvSpPr>
          <p:nvPr/>
        </p:nvSpPr>
        <p:spPr bwMode="auto">
          <a:xfrm>
            <a:off x="3646604" y="3140968"/>
            <a:ext cx="2303463" cy="369334"/>
          </a:xfrm>
          <a:prstGeom prst="rect">
            <a:avLst/>
          </a:prstGeom>
          <a:solidFill>
            <a:srgbClr val="FF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it-IT" altLang="it-IT" sz="1800" dirty="0" err="1" smtClean="0">
                <a:cs typeface="Calibri" panose="020F0502020204030204" pitchFamily="34" charset="0"/>
              </a:rPr>
              <a:t>IndirectThreats</a:t>
            </a:r>
            <a:endParaRPr lang="it-IT" altLang="it-IT" sz="1800" dirty="0">
              <a:cs typeface="Calibri" panose="020F0502020204030204" pitchFamily="34" charset="0"/>
            </a:endParaRPr>
          </a:p>
        </p:txBody>
      </p:sp>
      <p:sp>
        <p:nvSpPr>
          <p:cNvPr id="25612" name="CasellaDiTesto 14"/>
          <p:cNvSpPr txBox="1">
            <a:spLocks noChangeArrowheads="1"/>
          </p:cNvSpPr>
          <p:nvPr/>
        </p:nvSpPr>
        <p:spPr bwMode="auto">
          <a:xfrm>
            <a:off x="4941211" y="3585790"/>
            <a:ext cx="2305050" cy="92333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it-IT" altLang="it-IT" sz="1800" dirty="0" err="1" smtClean="0">
                <a:cs typeface="Calibri" panose="020F0502020204030204" pitchFamily="34" charset="0"/>
              </a:rPr>
              <a:t>Strategies</a:t>
            </a:r>
            <a:r>
              <a:rPr lang="it-IT" altLang="it-IT" sz="1800" dirty="0" smtClean="0">
                <a:cs typeface="Calibri" panose="020F0502020204030204" pitchFamily="34" charset="0"/>
              </a:rPr>
              <a:t> and </a:t>
            </a:r>
            <a:r>
              <a:rPr lang="it-IT" altLang="it-IT" sz="1800" dirty="0" err="1" smtClean="0">
                <a:cs typeface="Calibri" panose="020F0502020204030204" pitchFamily="34" charset="0"/>
              </a:rPr>
              <a:t>objectives</a:t>
            </a:r>
            <a:endParaRPr lang="it-IT" altLang="it-IT" sz="1800" dirty="0" smtClean="0">
              <a:cs typeface="Calibri" panose="020F0502020204030204" pitchFamily="34" charset="0"/>
            </a:endParaRPr>
          </a:p>
          <a:p>
            <a:pPr eaLnBrk="1" hangingPunct="1"/>
            <a:r>
              <a:rPr lang="it-IT" altLang="it-IT" sz="1800" dirty="0" smtClean="0">
                <a:cs typeface="Calibri" panose="020F0502020204030204" pitchFamily="34" charset="0"/>
              </a:rPr>
              <a:t>2012/2015</a:t>
            </a:r>
            <a:endParaRPr lang="it-IT" altLang="it-IT" sz="1800" dirty="0">
              <a:cs typeface="Calibri" panose="020F0502020204030204" pitchFamily="34" charset="0"/>
            </a:endParaRPr>
          </a:p>
        </p:txBody>
      </p:sp>
      <p:sp>
        <p:nvSpPr>
          <p:cNvPr id="25613" name="CasellaDiTesto 15"/>
          <p:cNvSpPr txBox="1">
            <a:spLocks noChangeArrowheads="1"/>
          </p:cNvSpPr>
          <p:nvPr/>
        </p:nvSpPr>
        <p:spPr bwMode="auto">
          <a:xfrm>
            <a:off x="6670792" y="4437112"/>
            <a:ext cx="2305050" cy="369334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it-IT" altLang="it-IT" sz="1800" dirty="0" smtClean="0">
                <a:cs typeface="Calibri" panose="020F0502020204030204" pitchFamily="34" charset="0"/>
              </a:rPr>
              <a:t>Action Plan</a:t>
            </a:r>
            <a:endParaRPr lang="it-IT" altLang="it-IT" sz="1800" dirty="0">
              <a:cs typeface="Calibri" panose="020F0502020204030204" pitchFamily="34" charset="0"/>
            </a:endParaRPr>
          </a:p>
        </p:txBody>
      </p:sp>
      <p:sp>
        <p:nvSpPr>
          <p:cNvPr id="25604" name="CasellaDiTesto 14"/>
          <p:cNvSpPr txBox="1">
            <a:spLocks noChangeArrowheads="1"/>
          </p:cNvSpPr>
          <p:nvPr/>
        </p:nvSpPr>
        <p:spPr bwMode="auto">
          <a:xfrm>
            <a:off x="250149" y="3819571"/>
            <a:ext cx="41148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it-IT" altLang="it-IT" sz="2800" dirty="0" smtClean="0"/>
              <a:t>Public </a:t>
            </a:r>
            <a:r>
              <a:rPr lang="it-IT" altLang="it-IT" sz="2800" dirty="0" err="1"/>
              <a:t>contribution</a:t>
            </a:r>
            <a:r>
              <a:rPr lang="it-IT" altLang="it-IT" sz="2800" dirty="0"/>
              <a:t> and </a:t>
            </a:r>
            <a:r>
              <a:rPr lang="it-IT" altLang="it-IT" sz="2800" dirty="0" err="1"/>
              <a:t>effective</a:t>
            </a:r>
            <a:r>
              <a:rPr lang="it-IT" altLang="it-IT" sz="2800" dirty="0"/>
              <a:t> management to </a:t>
            </a:r>
            <a:r>
              <a:rPr lang="it-IT" altLang="it-IT" sz="2800" dirty="0" err="1"/>
              <a:t>achieve</a:t>
            </a:r>
            <a:r>
              <a:rPr lang="it-IT" altLang="it-IT" sz="2800" dirty="0"/>
              <a:t> GES of </a:t>
            </a:r>
            <a:r>
              <a:rPr lang="it-IT" altLang="it-IT" sz="2800" dirty="0" err="1"/>
              <a:t>Biodiversity</a:t>
            </a:r>
            <a:r>
              <a:rPr lang="it-IT" altLang="it-IT" sz="2800" dirty="0"/>
              <a:t> targets</a:t>
            </a:r>
          </a:p>
        </p:txBody>
      </p:sp>
      <p:sp>
        <p:nvSpPr>
          <p:cNvPr id="16" name="Titolo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err="1" smtClean="0"/>
              <a:t>MPAs</a:t>
            </a:r>
            <a:r>
              <a:rPr lang="it-IT" dirty="0" smtClean="0"/>
              <a:t> </a:t>
            </a:r>
            <a:r>
              <a:rPr lang="it-IT" dirty="0" err="1" smtClean="0"/>
              <a:t>starts</a:t>
            </a:r>
            <a:r>
              <a:rPr lang="it-IT" dirty="0" smtClean="0"/>
              <a:t> from…</a:t>
            </a:r>
            <a:endParaRPr lang="it-IT" dirty="0"/>
          </a:p>
        </p:txBody>
      </p:sp>
      <p:sp>
        <p:nvSpPr>
          <p:cNvPr id="17" name="CasellaDiTesto 14"/>
          <p:cNvSpPr txBox="1">
            <a:spLocks noChangeArrowheads="1"/>
          </p:cNvSpPr>
          <p:nvPr/>
        </p:nvSpPr>
        <p:spPr bwMode="auto">
          <a:xfrm>
            <a:off x="4930436" y="5188405"/>
            <a:ext cx="4114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it-IT" altLang="it-IT" dirty="0" smtClean="0"/>
              <a:t>THE MODEL IS USEFUL ALSO FOR OTHER TYPE OF PROTECTED AREAS</a:t>
            </a:r>
            <a:endParaRPr lang="it-IT" alt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 descr="012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87" y="1916832"/>
            <a:ext cx="9180513" cy="4968552"/>
          </a:xfrm>
          <a:prstGeom prst="rect">
            <a:avLst/>
          </a:prstGeom>
        </p:spPr>
      </p:pic>
      <p:sp>
        <p:nvSpPr>
          <p:cNvPr id="16" name="Titolo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err="1" smtClean="0"/>
              <a:t>MPAs</a:t>
            </a:r>
            <a:r>
              <a:rPr lang="it-IT" dirty="0" smtClean="0"/>
              <a:t> for </a:t>
            </a:r>
            <a:r>
              <a:rPr lang="it-IT" dirty="0" err="1" smtClean="0"/>
              <a:t>cetaceans</a:t>
            </a:r>
            <a:r>
              <a:rPr lang="it-IT" dirty="0" smtClean="0"/>
              <a:t> and </a:t>
            </a:r>
            <a:r>
              <a:rPr lang="it-IT" dirty="0" err="1" smtClean="0"/>
              <a:t>turtles</a:t>
            </a:r>
            <a:endParaRPr lang="it-IT" dirty="0"/>
          </a:p>
        </p:txBody>
      </p:sp>
      <p:sp>
        <p:nvSpPr>
          <p:cNvPr id="2" name="Rettangolo 1"/>
          <p:cNvSpPr/>
          <p:nvPr/>
        </p:nvSpPr>
        <p:spPr>
          <a:xfrm>
            <a:off x="229816" y="4005064"/>
            <a:ext cx="8734672" cy="2677656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dirty="0" smtClean="0"/>
              <a:t>The </a:t>
            </a:r>
            <a:r>
              <a:rPr lang="en-US" sz="2400" dirty="0"/>
              <a:t>main objective of the NETCET project </a:t>
            </a:r>
            <a:r>
              <a:rPr lang="en-US" sz="2400" dirty="0" smtClean="0"/>
              <a:t>was to </a:t>
            </a:r>
            <a:r>
              <a:rPr lang="en-US" sz="2400" dirty="0"/>
              <a:t>develop </a:t>
            </a:r>
            <a:r>
              <a:rPr lang="en-US" sz="2400" b="1" dirty="0"/>
              <a:t>common strategies </a:t>
            </a:r>
            <a:r>
              <a:rPr lang="en-US" sz="2400" dirty="0"/>
              <a:t>for the conservation of cetaceans and sea turtles in the Adriatic </a:t>
            </a:r>
            <a:r>
              <a:rPr lang="en-US" sz="2400" b="1" dirty="0"/>
              <a:t>through regional cooperation</a:t>
            </a:r>
            <a:r>
              <a:rPr lang="en-US" sz="2400" dirty="0"/>
              <a:t>.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/>
              <a:t>Due to the migratory nature of these species cross-border collaboration and shared management responsibility between Adriatic states is crucial in order to plan </a:t>
            </a:r>
            <a:r>
              <a:rPr lang="en-US" sz="2400" b="1" dirty="0"/>
              <a:t>effective long-term conservation strategies</a:t>
            </a:r>
            <a:r>
              <a:rPr lang="en-US" sz="2400" dirty="0"/>
              <a:t>.</a:t>
            </a:r>
            <a:endParaRPr lang="it-IT" sz="2400" dirty="0"/>
          </a:p>
        </p:txBody>
      </p:sp>
      <p:sp>
        <p:nvSpPr>
          <p:cNvPr id="3" name="Rettangolo 2"/>
          <p:cNvSpPr/>
          <p:nvPr/>
        </p:nvSpPr>
        <p:spPr>
          <a:xfrm>
            <a:off x="0" y="1394842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Network for the Conservation of Cetaceans and Sea Turtles in the Adriatic</a:t>
            </a:r>
          </a:p>
        </p:txBody>
      </p:sp>
    </p:spTree>
    <p:extLst>
      <p:ext uri="{BB962C8B-B14F-4D97-AF65-F5344CB8AC3E}">
        <p14:creationId xmlns:p14="http://schemas.microsoft.com/office/powerpoint/2010/main" val="323201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132856"/>
            <a:ext cx="9144000" cy="4723830"/>
          </a:xfrm>
          <a:prstGeom prst="rect">
            <a:avLst/>
          </a:prstGeom>
        </p:spPr>
      </p:pic>
      <p:sp>
        <p:nvSpPr>
          <p:cNvPr id="16" name="Titolo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err="1" smtClean="0"/>
              <a:t>MPAs</a:t>
            </a:r>
            <a:r>
              <a:rPr lang="it-IT" dirty="0" smtClean="0"/>
              <a:t> for </a:t>
            </a:r>
            <a:r>
              <a:rPr lang="it-IT" dirty="0" err="1" smtClean="0"/>
              <a:t>rocky</a:t>
            </a:r>
            <a:r>
              <a:rPr lang="it-IT" dirty="0" smtClean="0"/>
              <a:t> </a:t>
            </a:r>
            <a:r>
              <a:rPr lang="it-IT" dirty="0" err="1" smtClean="0"/>
              <a:t>outcrops</a:t>
            </a:r>
            <a:endParaRPr lang="it-IT" dirty="0"/>
          </a:p>
        </p:txBody>
      </p:sp>
      <p:sp>
        <p:nvSpPr>
          <p:cNvPr id="2" name="Rettangolo 1"/>
          <p:cNvSpPr/>
          <p:nvPr/>
        </p:nvSpPr>
        <p:spPr>
          <a:xfrm>
            <a:off x="246709" y="4725144"/>
            <a:ext cx="8734672" cy="1938992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dirty="0" smtClean="0"/>
              <a:t>The </a:t>
            </a:r>
            <a:r>
              <a:rPr lang="en-US" sz="2400" dirty="0"/>
              <a:t>main objective of the </a:t>
            </a:r>
            <a:r>
              <a:rPr lang="en-US" sz="2400" dirty="0" smtClean="0"/>
              <a:t>TRECORALA project was to identify and characterize the rocky outcrops of Friuli </a:t>
            </a:r>
            <a:r>
              <a:rPr lang="en-US" sz="2400" dirty="0" err="1" smtClean="0"/>
              <a:t>venezia</a:t>
            </a:r>
            <a:r>
              <a:rPr lang="en-US" sz="2400" dirty="0" smtClean="0"/>
              <a:t> Giulia.</a:t>
            </a:r>
          </a:p>
          <a:p>
            <a:r>
              <a:rPr lang="en-US" sz="2400" dirty="0" smtClean="0"/>
              <a:t>In 2012 rocky outcrops became a SIC N2K site</a:t>
            </a:r>
          </a:p>
          <a:p>
            <a:r>
              <a:rPr lang="en-US" sz="2400" dirty="0" smtClean="0"/>
              <a:t>In the last </a:t>
            </a:r>
            <a:r>
              <a:rPr lang="en-US" sz="2400" dirty="0" err="1" smtClean="0"/>
              <a:t>Adrion</a:t>
            </a:r>
            <a:r>
              <a:rPr lang="en-US" sz="2400" dirty="0" smtClean="0"/>
              <a:t> call we propose a project for eco-tourism in  Adriatic outcrops from Puglia to Croatia  - ETHICS</a:t>
            </a:r>
            <a:endParaRPr lang="it-IT" sz="2400" dirty="0"/>
          </a:p>
        </p:txBody>
      </p:sp>
      <p:sp>
        <p:nvSpPr>
          <p:cNvPr id="3" name="Rettangolo 2"/>
          <p:cNvSpPr/>
          <p:nvPr/>
        </p:nvSpPr>
        <p:spPr>
          <a:xfrm>
            <a:off x="0" y="1394842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TRECORALA Project</a:t>
            </a:r>
          </a:p>
        </p:txBody>
      </p:sp>
    </p:spTree>
    <p:extLst>
      <p:ext uri="{BB962C8B-B14F-4D97-AF65-F5344CB8AC3E}">
        <p14:creationId xmlns:p14="http://schemas.microsoft.com/office/powerpoint/2010/main" val="362532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olo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err="1" smtClean="0"/>
              <a:t>MPAs</a:t>
            </a:r>
            <a:r>
              <a:rPr lang="it-IT" dirty="0" smtClean="0"/>
              <a:t> for </a:t>
            </a:r>
            <a:r>
              <a:rPr lang="it-IT" dirty="0" err="1" smtClean="0"/>
              <a:t>rocky</a:t>
            </a:r>
            <a:r>
              <a:rPr lang="it-IT" dirty="0" smtClean="0"/>
              <a:t> </a:t>
            </a:r>
            <a:r>
              <a:rPr lang="it-IT" dirty="0" err="1" smtClean="0"/>
              <a:t>outcrops</a:t>
            </a:r>
            <a:endParaRPr lang="it-IT" dirty="0"/>
          </a:p>
        </p:txBody>
      </p:sp>
      <p:sp>
        <p:nvSpPr>
          <p:cNvPr id="2" name="Rettangolo 1"/>
          <p:cNvSpPr/>
          <p:nvPr/>
        </p:nvSpPr>
        <p:spPr>
          <a:xfrm>
            <a:off x="229816" y="5013176"/>
            <a:ext cx="8734672" cy="830997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/>
              <a:t>Resistance and Resilience of Adriatic </a:t>
            </a:r>
            <a:r>
              <a:rPr lang="en-US" sz="2400" b="1" dirty="0" err="1"/>
              <a:t>Mesophotic</a:t>
            </a:r>
            <a:r>
              <a:rPr lang="en-US" sz="2400" b="1" dirty="0"/>
              <a:t> Biogenic Habitats to Human and Climate Change Threats</a:t>
            </a:r>
            <a:endParaRPr lang="it-IT" sz="2400" dirty="0"/>
          </a:p>
        </p:txBody>
      </p:sp>
      <p:sp>
        <p:nvSpPr>
          <p:cNvPr id="3" name="Rettangolo 2"/>
          <p:cNvSpPr/>
          <p:nvPr/>
        </p:nvSpPr>
        <p:spPr>
          <a:xfrm>
            <a:off x="0" y="1394842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PRIN Reef </a:t>
            </a:r>
            <a:r>
              <a:rPr lang="en-US" sz="2000" b="1" dirty="0" err="1" smtClean="0"/>
              <a:t>ReseaARCH</a:t>
            </a:r>
            <a:r>
              <a:rPr lang="en-US" sz="2000" b="1" dirty="0" smtClean="0"/>
              <a:t> 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884" y="1794952"/>
            <a:ext cx="9011344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3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olo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err="1" smtClean="0"/>
              <a:t>MPAs</a:t>
            </a:r>
            <a:r>
              <a:rPr lang="it-IT" dirty="0" smtClean="0"/>
              <a:t> share </a:t>
            </a:r>
            <a:r>
              <a:rPr lang="it-IT" dirty="0" err="1" smtClean="0"/>
              <a:t>knowledge</a:t>
            </a:r>
            <a:endParaRPr lang="it-IT" dirty="0"/>
          </a:p>
        </p:txBody>
      </p:sp>
      <p:sp>
        <p:nvSpPr>
          <p:cNvPr id="3" name="Rettangolo 2"/>
          <p:cNvSpPr/>
          <p:nvPr/>
        </p:nvSpPr>
        <p:spPr>
          <a:xfrm>
            <a:off x="0" y="1394842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We’ve acted as experts for the implementation of the management plan of a regional reserve on behalf of regional authority and municipality</a:t>
            </a:r>
          </a:p>
        </p:txBody>
      </p:sp>
      <p:pic>
        <p:nvPicPr>
          <p:cNvPr id="6" name="Immagine 5" descr="Falesie_Saul_Ciriaco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345056"/>
            <a:ext cx="9144000" cy="4536504"/>
          </a:xfrm>
          <a:prstGeom prst="rect">
            <a:avLst/>
          </a:prstGeom>
        </p:spPr>
      </p:pic>
      <p:sp>
        <p:nvSpPr>
          <p:cNvPr id="7" name="Titolo 1"/>
          <p:cNvSpPr txBox="1">
            <a:spLocks/>
          </p:cNvSpPr>
          <p:nvPr/>
        </p:nvSpPr>
        <p:spPr bwMode="auto">
          <a:xfrm>
            <a:off x="251520" y="530120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/>
            <a:r>
              <a:rPr lang="it-IT" sz="3200" dirty="0" smtClean="0">
                <a:solidFill>
                  <a:schemeClr val="bg1"/>
                </a:solidFill>
              </a:rPr>
              <a:t>RISERVA REGIONALE </a:t>
            </a:r>
          </a:p>
          <a:p>
            <a:pPr algn="l"/>
            <a:r>
              <a:rPr lang="it-IT" sz="3200" dirty="0" smtClean="0">
                <a:solidFill>
                  <a:schemeClr val="bg1"/>
                </a:solidFill>
              </a:rPr>
              <a:t>DELLE FALESIE DI DUINO</a:t>
            </a:r>
            <a:endParaRPr lang="it-IT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64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olo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err="1" smtClean="0"/>
              <a:t>MPAs</a:t>
            </a:r>
            <a:r>
              <a:rPr lang="it-IT" dirty="0" smtClean="0"/>
              <a:t> </a:t>
            </a:r>
            <a:r>
              <a:rPr lang="it-IT" dirty="0" err="1" smtClean="0"/>
              <a:t>provide</a:t>
            </a:r>
            <a:r>
              <a:rPr lang="it-IT" dirty="0" smtClean="0"/>
              <a:t> expertise</a:t>
            </a:r>
            <a:endParaRPr lang="it-IT" dirty="0"/>
          </a:p>
        </p:txBody>
      </p:sp>
      <p:sp>
        <p:nvSpPr>
          <p:cNvPr id="3" name="Rettangolo 2"/>
          <p:cNvSpPr/>
          <p:nvPr/>
        </p:nvSpPr>
        <p:spPr>
          <a:xfrm>
            <a:off x="18510" y="1186832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We’ve acted as GIS experts for MEDTRENDS project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8899" y="2803181"/>
            <a:ext cx="2611253" cy="3792534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524" y="2803181"/>
            <a:ext cx="3023034" cy="3792534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144524" y="1594897"/>
            <a:ext cx="88919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0" i="0" dirty="0" smtClean="0">
                <a:solidFill>
                  <a:srgbClr val="4C4C4C"/>
                </a:solidFill>
                <a:effectLst/>
                <a:latin typeface="Open Sans"/>
              </a:rPr>
              <a:t>An </a:t>
            </a:r>
            <a:r>
              <a:rPr lang="en-US" b="1" i="0" dirty="0" smtClean="0">
                <a:solidFill>
                  <a:srgbClr val="4C4C4C"/>
                </a:solidFill>
                <a:effectLst/>
                <a:latin typeface="Open Sans"/>
              </a:rPr>
              <a:t>overall analysis of growth</a:t>
            </a:r>
            <a:r>
              <a:rPr lang="en-US" b="0" i="0" dirty="0" smtClean="0">
                <a:solidFill>
                  <a:srgbClr val="4C4C4C"/>
                </a:solidFill>
                <a:effectLst/>
                <a:latin typeface="Open Sans"/>
              </a:rPr>
              <a:t> trends and potential cumulative impacts of human activities at sea has been carried out in the particular context of the 10% marine protected areas target set for the Mediterranean and the good environmental status objective set by the MSFD.</a:t>
            </a:r>
            <a:endParaRPr lang="it-IT" dirty="0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84168" y="2774860"/>
            <a:ext cx="2880320" cy="37755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99630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olo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err="1" smtClean="0"/>
              <a:t>MPAs</a:t>
            </a:r>
            <a:r>
              <a:rPr lang="it-IT" dirty="0" smtClean="0"/>
              <a:t> </a:t>
            </a:r>
            <a:r>
              <a:rPr lang="it-IT" dirty="0" err="1" smtClean="0"/>
              <a:t>against</a:t>
            </a:r>
            <a:r>
              <a:rPr lang="it-IT" dirty="0" smtClean="0"/>
              <a:t> </a:t>
            </a:r>
            <a:r>
              <a:rPr lang="it-IT" dirty="0" err="1" smtClean="0"/>
              <a:t>plastic</a:t>
            </a:r>
            <a:r>
              <a:rPr lang="it-IT" dirty="0" smtClean="0"/>
              <a:t> </a:t>
            </a:r>
            <a:r>
              <a:rPr lang="it-IT" dirty="0" err="1" smtClean="0"/>
              <a:t>litter</a:t>
            </a:r>
            <a:endParaRPr lang="it-IT" dirty="0"/>
          </a:p>
        </p:txBody>
      </p:sp>
      <p:sp>
        <p:nvSpPr>
          <p:cNvPr id="3" name="Rettangolo 2"/>
          <p:cNvSpPr/>
          <p:nvPr/>
        </p:nvSpPr>
        <p:spPr>
          <a:xfrm>
            <a:off x="18510" y="1186832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At different level we’re involved in project like</a:t>
            </a:r>
          </a:p>
        </p:txBody>
      </p:sp>
      <p:sp>
        <p:nvSpPr>
          <p:cNvPr id="2" name="Rettangolo 1"/>
          <p:cNvSpPr/>
          <p:nvPr/>
        </p:nvSpPr>
        <p:spPr>
          <a:xfrm>
            <a:off x="144524" y="1594897"/>
            <a:ext cx="88919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000" dirty="0" err="1" smtClean="0"/>
              <a:t>Cleansealife</a:t>
            </a:r>
            <a:r>
              <a:rPr lang="it-IT" sz="4000" dirty="0" smtClean="0"/>
              <a:t> </a:t>
            </a:r>
            <a:r>
              <a:rPr lang="it-IT" sz="4000" dirty="0" err="1" smtClean="0"/>
              <a:t>Plasticbuster</a:t>
            </a:r>
            <a:r>
              <a:rPr lang="it-IT" sz="4000" dirty="0" smtClean="0"/>
              <a:t> </a:t>
            </a:r>
            <a:r>
              <a:rPr lang="it-IT" sz="4000" dirty="0" err="1" smtClean="0"/>
              <a:t>Actforlitter</a:t>
            </a:r>
            <a:endParaRPr lang="it-IT" sz="4000" dirty="0"/>
          </a:p>
          <a:p>
            <a:endParaRPr lang="it-IT" sz="4000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3872" y="2294397"/>
            <a:ext cx="8198568" cy="4446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40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olo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err="1" smtClean="0"/>
              <a:t>MPAs</a:t>
            </a:r>
            <a:r>
              <a:rPr lang="it-IT" dirty="0" smtClean="0"/>
              <a:t> share </a:t>
            </a:r>
            <a:r>
              <a:rPr lang="it-IT" dirty="0" err="1" smtClean="0"/>
              <a:t>objectives</a:t>
            </a:r>
            <a:endParaRPr lang="it-IT" dirty="0"/>
          </a:p>
        </p:txBody>
      </p:sp>
      <p:sp>
        <p:nvSpPr>
          <p:cNvPr id="3" name="Rettangolo 2"/>
          <p:cNvSpPr/>
          <p:nvPr/>
        </p:nvSpPr>
        <p:spPr>
          <a:xfrm>
            <a:off x="18510" y="1186832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AMARE INTERREG MED</a:t>
            </a:r>
          </a:p>
          <a:p>
            <a:pPr algn="ctr"/>
            <a:r>
              <a:rPr lang="en-US" sz="2000" b="1" dirty="0" smtClean="0"/>
              <a:t>ADOPTS  ISEA STANDARDIZED MANAGEMENT PLAN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105472"/>
            <a:ext cx="9036496" cy="4752528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72516" y="4149080"/>
            <a:ext cx="8891972" cy="1323439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txBody>
          <a:bodyPr wrap="square">
            <a:spAutoFit/>
          </a:bodyPr>
          <a:lstStyle/>
          <a:p>
            <a:r>
              <a:rPr lang="en-US" sz="2000" dirty="0"/>
              <a:t> </a:t>
            </a:r>
            <a:r>
              <a:rPr lang="en-US" sz="2000" dirty="0" smtClean="0"/>
              <a:t>Specific </a:t>
            </a:r>
            <a:r>
              <a:rPr lang="en-US" sz="2000" dirty="0"/>
              <a:t>objective is to improve the management and protection measures in order to maintain the biodiversity and to increase the resilience of networks of MPAs/FRAs for present purposes and future challenges, </a:t>
            </a:r>
            <a:r>
              <a:rPr lang="en-US" sz="2000" b="1" u="sng" dirty="0">
                <a:solidFill>
                  <a:srgbClr val="FF0000"/>
                </a:solidFill>
              </a:rPr>
              <a:t>supporting a sustainable use of the resources. </a:t>
            </a:r>
            <a:endParaRPr lang="it-IT" sz="20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54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3926" y="2132856"/>
            <a:ext cx="8712968" cy="4536505"/>
          </a:xfrm>
          <a:prstGeom prst="rect">
            <a:avLst/>
          </a:prstGeom>
        </p:spPr>
      </p:pic>
      <p:sp>
        <p:nvSpPr>
          <p:cNvPr id="16" name="Titolo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err="1" smtClean="0"/>
              <a:t>MPAs</a:t>
            </a:r>
            <a:r>
              <a:rPr lang="it-IT" dirty="0" smtClean="0"/>
              <a:t> share </a:t>
            </a:r>
            <a:r>
              <a:rPr lang="it-IT" dirty="0" err="1" smtClean="0"/>
              <a:t>resources</a:t>
            </a:r>
            <a:endParaRPr lang="it-IT" dirty="0"/>
          </a:p>
        </p:txBody>
      </p:sp>
      <p:sp>
        <p:nvSpPr>
          <p:cNvPr id="3" name="Rettangolo 2"/>
          <p:cNvSpPr/>
          <p:nvPr/>
        </p:nvSpPr>
        <p:spPr>
          <a:xfrm>
            <a:off x="18510" y="1186832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MERCES H2020</a:t>
            </a:r>
          </a:p>
        </p:txBody>
      </p:sp>
      <p:sp>
        <p:nvSpPr>
          <p:cNvPr id="2" name="Rettangolo 1"/>
          <p:cNvSpPr/>
          <p:nvPr/>
        </p:nvSpPr>
        <p:spPr>
          <a:xfrm>
            <a:off x="144524" y="4293096"/>
            <a:ext cx="8891972" cy="1015663"/>
          </a:xfrm>
          <a:prstGeom prst="rect">
            <a:avLst/>
          </a:prstGeom>
          <a:solidFill>
            <a:schemeClr val="bg1">
              <a:alpha val="76000"/>
            </a:schemeClr>
          </a:solidFill>
        </p:spPr>
        <p:txBody>
          <a:bodyPr wrap="square">
            <a:spAutoFit/>
          </a:bodyPr>
          <a:lstStyle/>
          <a:p>
            <a:r>
              <a:rPr lang="en-US" sz="2000" dirty="0" err="1" smtClean="0"/>
              <a:t>Miramare</a:t>
            </a:r>
            <a:r>
              <a:rPr lang="en-US" sz="2000" dirty="0" smtClean="0"/>
              <a:t> is donor sites for pinna </a:t>
            </a:r>
            <a:r>
              <a:rPr lang="en-US" sz="2000" dirty="0" err="1" smtClean="0"/>
              <a:t>nobilis</a:t>
            </a:r>
            <a:r>
              <a:rPr lang="en-US" sz="2000" dirty="0" smtClean="0"/>
              <a:t> and was involved with University of Trieste to produce </a:t>
            </a:r>
            <a:r>
              <a:rPr lang="en-US" sz="2000" dirty="0" err="1" smtClean="0"/>
              <a:t>cystoseira</a:t>
            </a:r>
            <a:r>
              <a:rPr lang="en-US" sz="2000" dirty="0" smtClean="0"/>
              <a:t> juveniles to repopulate two Adriatic marine protected areas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293512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3" t="29154" r="29525" b="18116"/>
          <a:stretch/>
        </p:blipFill>
        <p:spPr>
          <a:xfrm>
            <a:off x="678396" y="980728"/>
            <a:ext cx="7787208" cy="6088181"/>
          </a:xfrm>
          <a:prstGeom prst="rect">
            <a:avLst/>
          </a:prstGeom>
        </p:spPr>
      </p:pic>
      <p:sp>
        <p:nvSpPr>
          <p:cNvPr id="5" name="Titolo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smtClean="0"/>
              <a:t>MIRAMARE </a:t>
            </a:r>
            <a:r>
              <a:rPr lang="it-IT" dirty="0" smtClean="0"/>
              <a:t>a </a:t>
            </a:r>
            <a:r>
              <a:rPr lang="it-IT" dirty="0" err="1" smtClean="0"/>
              <a:t>tool</a:t>
            </a:r>
            <a:r>
              <a:rPr lang="it-IT" dirty="0" smtClean="0"/>
              <a:t> for the </a:t>
            </a:r>
            <a:r>
              <a:rPr lang="it-IT" dirty="0" err="1" smtClean="0"/>
              <a:t>ecological</a:t>
            </a:r>
            <a:r>
              <a:rPr lang="it-IT" dirty="0" smtClean="0"/>
              <a:t> network </a:t>
            </a:r>
            <a:r>
              <a:rPr lang="it-IT" dirty="0" err="1" smtClean="0"/>
              <a:t>analysis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5466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6" descr="IMG_4399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4766" y="2691223"/>
            <a:ext cx="914400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ttangolo arrotondato 1"/>
          <p:cNvSpPr/>
          <p:nvPr/>
        </p:nvSpPr>
        <p:spPr>
          <a:xfrm>
            <a:off x="107504" y="5373216"/>
            <a:ext cx="8928992" cy="1440160"/>
          </a:xfrm>
          <a:prstGeom prst="roundRect">
            <a:avLst/>
          </a:prstGeom>
          <a:solidFill>
            <a:schemeClr val="bg1">
              <a:alpha val="9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341" name="CasellaDiTesto 6"/>
          <p:cNvSpPr txBox="1">
            <a:spLocks noChangeArrowheads="1"/>
          </p:cNvSpPr>
          <p:nvPr/>
        </p:nvSpPr>
        <p:spPr bwMode="auto">
          <a:xfrm>
            <a:off x="0" y="1728788"/>
            <a:ext cx="9144000" cy="15696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 dirty="0" smtClean="0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Promoting </a:t>
            </a:r>
            <a:r>
              <a:rPr lang="en-US" sz="2400" b="1" dirty="0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biodiversity enhancement by </a:t>
            </a:r>
          </a:p>
          <a:p>
            <a:pPr algn="ctr"/>
            <a:r>
              <a:rPr lang="en-US" sz="2400" b="1" dirty="0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Restoration Of </a:t>
            </a:r>
            <a:r>
              <a:rPr lang="en-US" sz="2400" b="1" dirty="0" err="1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Cystoseira</a:t>
            </a:r>
            <a:r>
              <a:rPr lang="en-US" sz="2400" b="1" dirty="0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 </a:t>
            </a:r>
            <a:r>
              <a:rPr lang="en-US" sz="2400" b="1" dirty="0" err="1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POPulations</a:t>
            </a:r>
            <a:r>
              <a:rPr lang="en-US" sz="2400" b="1" dirty="0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 </a:t>
            </a:r>
          </a:p>
          <a:p>
            <a:pPr algn="ctr"/>
            <a:r>
              <a:rPr lang="it-IT" sz="2400" b="1" dirty="0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Progetto finanziato dalla Comunità Europea: ROC-POP Life (LIFE16 NAT/IT/000816)</a:t>
            </a:r>
          </a:p>
        </p:txBody>
      </p:sp>
      <p:sp>
        <p:nvSpPr>
          <p:cNvPr id="14342" name="CasellaDiTesto 6"/>
          <p:cNvSpPr txBox="1">
            <a:spLocks noChangeArrowheads="1"/>
          </p:cNvSpPr>
          <p:nvPr/>
        </p:nvSpPr>
        <p:spPr bwMode="auto">
          <a:xfrm>
            <a:off x="1362075" y="3573016"/>
            <a:ext cx="6419850" cy="942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1400" b="1" dirty="0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Partner del progetto: </a:t>
            </a:r>
          </a:p>
          <a:p>
            <a:pPr algn="ctr"/>
            <a:r>
              <a:rPr lang="it-IT" sz="1400" b="1" dirty="0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Università degli Studi di Trieste, Università  degli Studi di Genova, WWF Oasi AMP </a:t>
            </a:r>
            <a:r>
              <a:rPr lang="it-IT" sz="1400" b="1" dirty="0" err="1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Miramare</a:t>
            </a:r>
            <a:r>
              <a:rPr lang="it-IT" sz="1400" b="1" dirty="0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, AMP Portofino, </a:t>
            </a:r>
            <a:r>
              <a:rPr lang="it-IT" sz="1400" b="1" dirty="0" err="1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Softeco</a:t>
            </a:r>
            <a:r>
              <a:rPr lang="it-IT" sz="1400" b="1" dirty="0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 </a:t>
            </a:r>
            <a:r>
              <a:rPr lang="it-IT" sz="1400" b="1" dirty="0" err="1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Sismat</a:t>
            </a:r>
            <a:r>
              <a:rPr lang="it-IT" sz="1400" b="1" dirty="0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 </a:t>
            </a:r>
            <a:r>
              <a:rPr lang="it-IT" sz="1400" b="1" dirty="0" err="1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srl</a:t>
            </a:r>
            <a:r>
              <a:rPr lang="it-IT" sz="1400" b="1" dirty="0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, </a:t>
            </a:r>
          </a:p>
          <a:p>
            <a:pPr algn="ctr"/>
            <a:r>
              <a:rPr lang="it-IT" sz="1400" b="1" dirty="0" err="1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Javni</a:t>
            </a:r>
            <a:r>
              <a:rPr lang="it-IT" sz="1400" b="1" dirty="0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 </a:t>
            </a:r>
            <a:r>
              <a:rPr lang="it-IT" sz="1400" b="1" dirty="0" err="1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zavod</a:t>
            </a:r>
            <a:r>
              <a:rPr lang="it-IT" sz="1400" b="1" dirty="0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 </a:t>
            </a:r>
            <a:r>
              <a:rPr lang="it-IT" sz="1400" b="1" dirty="0" err="1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Krajinski</a:t>
            </a:r>
            <a:r>
              <a:rPr lang="it-IT" sz="1400" b="1" dirty="0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 park </a:t>
            </a:r>
            <a:r>
              <a:rPr lang="it-IT" sz="1400" b="1" dirty="0" err="1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Strunjan</a:t>
            </a:r>
            <a:r>
              <a:rPr lang="it-IT" sz="1400" b="1" dirty="0">
                <a:solidFill>
                  <a:srgbClr val="273483"/>
                </a:solidFill>
                <a:latin typeface="Gibson SemiBold"/>
                <a:ea typeface="Gibson SemiBold"/>
                <a:cs typeface="Gibson SemiBold"/>
              </a:rPr>
              <a:t>, Parco Nazionale delle Cinque Terre.</a:t>
            </a:r>
          </a:p>
        </p:txBody>
      </p:sp>
      <p:sp>
        <p:nvSpPr>
          <p:cNvPr id="8" name="Titolo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err="1" smtClean="0"/>
              <a:t>MPAs</a:t>
            </a:r>
            <a:r>
              <a:rPr lang="it-IT" dirty="0" smtClean="0"/>
              <a:t> for </a:t>
            </a:r>
            <a:r>
              <a:rPr lang="it-IT" dirty="0" err="1" smtClean="0"/>
              <a:t>restoration</a:t>
            </a:r>
            <a:endParaRPr lang="it-IT" dirty="0"/>
          </a:p>
        </p:txBody>
      </p:sp>
      <p:pic>
        <p:nvPicPr>
          <p:cNvPr id="14338" name="Immagin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18962" y="5689259"/>
            <a:ext cx="1779587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Immagine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5589247"/>
            <a:ext cx="2757487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323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/>
          <p:cNvSpPr txBox="1">
            <a:spLocks/>
          </p:cNvSpPr>
          <p:nvPr/>
        </p:nvSpPr>
        <p:spPr bwMode="auto">
          <a:xfrm>
            <a:off x="144016" y="1196752"/>
            <a:ext cx="8928992" cy="120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/>
            <a:r>
              <a:rPr lang="it-IT" sz="3200" dirty="0" smtClean="0"/>
              <a:t>Network for </a:t>
            </a:r>
            <a:r>
              <a:rPr lang="it-IT" sz="3200" dirty="0" err="1" smtClean="0"/>
              <a:t>sharing</a:t>
            </a:r>
            <a:r>
              <a:rPr lang="it-IT" sz="3200" dirty="0" smtClean="0"/>
              <a:t> a common </a:t>
            </a:r>
            <a:r>
              <a:rPr lang="it-IT" sz="3200" dirty="0" err="1" smtClean="0"/>
              <a:t>approach</a:t>
            </a:r>
            <a:r>
              <a:rPr lang="it-IT" sz="3200" dirty="0" smtClean="0"/>
              <a:t> to cultural and </a:t>
            </a:r>
            <a:r>
              <a:rPr lang="it-IT" sz="3200" dirty="0" err="1" smtClean="0"/>
              <a:t>natural</a:t>
            </a:r>
            <a:r>
              <a:rPr lang="it-IT" sz="3200" dirty="0" smtClean="0"/>
              <a:t> </a:t>
            </a:r>
            <a:r>
              <a:rPr lang="it-IT" sz="3200" dirty="0" err="1" smtClean="0"/>
              <a:t>awareness</a:t>
            </a:r>
            <a:endParaRPr lang="it-IT" sz="3200" dirty="0"/>
          </a:p>
        </p:txBody>
      </p:sp>
      <p:sp>
        <p:nvSpPr>
          <p:cNvPr id="9" name="Titolo 1"/>
          <p:cNvSpPr txBox="1">
            <a:spLocks/>
          </p:cNvSpPr>
          <p:nvPr/>
        </p:nvSpPr>
        <p:spPr bwMode="auto">
          <a:xfrm>
            <a:off x="144016" y="2348880"/>
            <a:ext cx="8964488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/>
            <a:r>
              <a:rPr lang="it-IT" sz="3200" dirty="0" smtClean="0"/>
              <a:t>Network for </a:t>
            </a:r>
            <a:r>
              <a:rPr lang="it-IT" sz="3200" dirty="0" err="1" smtClean="0"/>
              <a:t>efficient</a:t>
            </a:r>
            <a:r>
              <a:rPr lang="it-IT" sz="3200" dirty="0" smtClean="0"/>
              <a:t> </a:t>
            </a:r>
            <a:r>
              <a:rPr lang="it-IT" sz="3200" dirty="0" err="1" smtClean="0"/>
              <a:t>conservation</a:t>
            </a:r>
            <a:r>
              <a:rPr lang="it-IT" sz="3200" dirty="0" smtClean="0"/>
              <a:t> </a:t>
            </a:r>
            <a:r>
              <a:rPr lang="it-IT" sz="3200" dirty="0" err="1" smtClean="0"/>
              <a:t>strategies</a:t>
            </a:r>
            <a:r>
              <a:rPr lang="it-IT" sz="3200" dirty="0" smtClean="0"/>
              <a:t> (</a:t>
            </a:r>
            <a:r>
              <a:rPr lang="it-IT" sz="3200" dirty="0" err="1" smtClean="0"/>
              <a:t>fisheries</a:t>
            </a:r>
            <a:r>
              <a:rPr lang="it-IT" sz="3200" dirty="0" smtClean="0"/>
              <a:t>, </a:t>
            </a:r>
            <a:r>
              <a:rPr lang="it-IT" sz="3200" dirty="0" err="1" smtClean="0"/>
              <a:t>environmental</a:t>
            </a:r>
            <a:r>
              <a:rPr lang="it-IT" sz="3200" dirty="0" smtClean="0"/>
              <a:t> </a:t>
            </a:r>
            <a:r>
              <a:rPr lang="it-IT" sz="3200" dirty="0" err="1" smtClean="0"/>
              <a:t>restoration</a:t>
            </a:r>
            <a:r>
              <a:rPr lang="it-IT" sz="3200" dirty="0" smtClean="0"/>
              <a:t>)</a:t>
            </a:r>
            <a:endParaRPr lang="it-IT" sz="3200" dirty="0"/>
          </a:p>
        </p:txBody>
      </p:sp>
      <p:sp>
        <p:nvSpPr>
          <p:cNvPr id="10" name="Titolo 1"/>
          <p:cNvSpPr txBox="1">
            <a:spLocks/>
          </p:cNvSpPr>
          <p:nvPr/>
        </p:nvSpPr>
        <p:spPr bwMode="auto">
          <a:xfrm>
            <a:off x="144016" y="3789040"/>
            <a:ext cx="8229600" cy="1507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/>
            <a:r>
              <a:rPr lang="it-IT" sz="3200" dirty="0" smtClean="0"/>
              <a:t>Network for </a:t>
            </a:r>
            <a:r>
              <a:rPr lang="it-IT" sz="3200" dirty="0" err="1" smtClean="0"/>
              <a:t>effective</a:t>
            </a:r>
            <a:r>
              <a:rPr lang="it-IT" sz="3200" dirty="0" smtClean="0"/>
              <a:t> management of </a:t>
            </a:r>
            <a:r>
              <a:rPr lang="it-IT" sz="3200" dirty="0" err="1" smtClean="0"/>
              <a:t>protected</a:t>
            </a:r>
            <a:r>
              <a:rPr lang="it-IT" sz="3200" dirty="0" smtClean="0"/>
              <a:t> </a:t>
            </a:r>
            <a:r>
              <a:rPr lang="it-IT" sz="3200" dirty="0" err="1" smtClean="0"/>
              <a:t>areas</a:t>
            </a:r>
            <a:r>
              <a:rPr lang="it-IT" sz="3200" dirty="0" smtClean="0"/>
              <a:t>, cultural </a:t>
            </a:r>
            <a:r>
              <a:rPr lang="it-IT" sz="3200" dirty="0" err="1" smtClean="0"/>
              <a:t>heritage</a:t>
            </a:r>
            <a:r>
              <a:rPr lang="it-IT" sz="3200" dirty="0" smtClean="0"/>
              <a:t> and </a:t>
            </a:r>
            <a:r>
              <a:rPr lang="it-IT" sz="3200" dirty="0" err="1" smtClean="0"/>
              <a:t>local</a:t>
            </a:r>
            <a:r>
              <a:rPr lang="it-IT" sz="3200" dirty="0" smtClean="0"/>
              <a:t> policy </a:t>
            </a:r>
            <a:r>
              <a:rPr lang="it-IT" sz="3200" dirty="0" err="1" smtClean="0"/>
              <a:t>at</a:t>
            </a:r>
            <a:r>
              <a:rPr lang="it-IT" sz="3200" dirty="0" smtClean="0"/>
              <a:t> </a:t>
            </a:r>
            <a:r>
              <a:rPr lang="it-IT" sz="3200" dirty="0" err="1" smtClean="0"/>
              <a:t>every</a:t>
            </a:r>
            <a:r>
              <a:rPr lang="it-IT" sz="3200" dirty="0" smtClean="0"/>
              <a:t> </a:t>
            </a:r>
            <a:r>
              <a:rPr lang="it-IT" sz="3200" dirty="0" err="1" smtClean="0"/>
              <a:t>administrative</a:t>
            </a:r>
            <a:r>
              <a:rPr lang="it-IT" sz="3200" dirty="0" smtClean="0"/>
              <a:t> </a:t>
            </a:r>
            <a:r>
              <a:rPr lang="it-IT" sz="3200" dirty="0" err="1" smtClean="0"/>
              <a:t>level</a:t>
            </a:r>
            <a:r>
              <a:rPr lang="it-IT" sz="3200" dirty="0" smtClean="0"/>
              <a:t> </a:t>
            </a:r>
            <a:endParaRPr lang="it-IT" sz="3200" dirty="0"/>
          </a:p>
        </p:txBody>
      </p:sp>
      <p:sp>
        <p:nvSpPr>
          <p:cNvPr id="11" name="Titolo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smtClean="0"/>
              <a:t>HOW TO IMPROVE EFFICIENCY</a:t>
            </a:r>
            <a:endParaRPr lang="it-IT" dirty="0"/>
          </a:p>
        </p:txBody>
      </p:sp>
      <p:sp>
        <p:nvSpPr>
          <p:cNvPr id="7" name="Titolo 1"/>
          <p:cNvSpPr txBox="1">
            <a:spLocks/>
          </p:cNvSpPr>
          <p:nvPr/>
        </p:nvSpPr>
        <p:spPr bwMode="auto">
          <a:xfrm>
            <a:off x="144016" y="5246352"/>
            <a:ext cx="8229600" cy="1507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/>
            <a:r>
              <a:rPr lang="it-IT" sz="3200" dirty="0" smtClean="0"/>
              <a:t>Network to </a:t>
            </a:r>
            <a:r>
              <a:rPr lang="it-IT" sz="3200" dirty="0" err="1" smtClean="0"/>
              <a:t>build</a:t>
            </a:r>
            <a:r>
              <a:rPr lang="it-IT" sz="3200" dirty="0" smtClean="0"/>
              <a:t> </a:t>
            </a:r>
            <a:r>
              <a:rPr lang="it-IT" sz="3200" dirty="0" err="1" smtClean="0"/>
              <a:t>solid</a:t>
            </a:r>
            <a:r>
              <a:rPr lang="it-IT" sz="3200" dirty="0" smtClean="0"/>
              <a:t> partnership to </a:t>
            </a:r>
            <a:r>
              <a:rPr lang="it-IT" sz="3200" dirty="0" err="1" smtClean="0"/>
              <a:t>enhance</a:t>
            </a:r>
            <a:r>
              <a:rPr lang="it-IT" sz="3200" dirty="0" smtClean="0"/>
              <a:t> </a:t>
            </a:r>
            <a:r>
              <a:rPr lang="it-IT" sz="3200" dirty="0" err="1" smtClean="0"/>
              <a:t>ecoconnectivity</a:t>
            </a:r>
            <a:endParaRPr lang="it-IT" sz="3200" dirty="0"/>
          </a:p>
        </p:txBody>
      </p:sp>
    </p:spTree>
    <p:extLst>
      <p:ext uri="{BB962C8B-B14F-4D97-AF65-F5344CB8AC3E}">
        <p14:creationId xmlns:p14="http://schemas.microsoft.com/office/powerpoint/2010/main" val="333016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5"/>
          <p:cNvSpPr>
            <a:spLocks/>
          </p:cNvSpPr>
          <p:nvPr/>
        </p:nvSpPr>
        <p:spPr bwMode="auto">
          <a:xfrm>
            <a:off x="698401" y="3904251"/>
            <a:ext cx="7899840" cy="232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/>
          <a:lstStyle/>
          <a:p>
            <a:pPr marL="342725" indent="-342725" eaLnBrk="0" hangingPunct="0">
              <a:lnSpc>
                <a:spcPct val="80000"/>
              </a:lnSpc>
              <a:spcBef>
                <a:spcPct val="20000"/>
              </a:spcBef>
              <a:buFont typeface="Arial" charset="0"/>
              <a:buChar char="•"/>
            </a:pPr>
            <a:endParaRPr lang="fr-FR" sz="1000" i="1">
              <a:latin typeface="Calibri" charset="0"/>
              <a:cs typeface="Open Sans Light" charset="0"/>
            </a:endParaRPr>
          </a:p>
        </p:txBody>
      </p:sp>
      <p:pic>
        <p:nvPicPr>
          <p:cNvPr id="3" name="Immagine 2" descr="Rostanga_Barby_2 2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4355976" y="628686"/>
            <a:ext cx="434606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0" dirty="0" smtClean="0">
                <a:solidFill>
                  <a:srgbClr val="FFFFFF"/>
                </a:solidFill>
              </a:rPr>
              <a:t>THANKS</a:t>
            </a:r>
          </a:p>
        </p:txBody>
      </p:sp>
      <p:sp>
        <p:nvSpPr>
          <p:cNvPr id="5" name="Rettangolo 4"/>
          <p:cNvSpPr/>
          <p:nvPr/>
        </p:nvSpPr>
        <p:spPr>
          <a:xfrm>
            <a:off x="5624299" y="1834077"/>
            <a:ext cx="28361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600" dirty="0" err="1">
                <a:solidFill>
                  <a:srgbClr val="FFFFFF"/>
                </a:solidFill>
              </a:rPr>
              <a:t>saul@riservamarinamiramare.it</a:t>
            </a:r>
            <a:endParaRPr lang="it-IT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41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>
            <a:spLocks noChangeArrowheads="1"/>
          </p:cNvSpPr>
          <p:nvPr/>
        </p:nvSpPr>
        <p:spPr bwMode="auto">
          <a:xfrm>
            <a:off x="2286000" y="7620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6" tIns="45718" rIns="91436" bIns="45718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it-IT" altLang="it-IT" sz="1800">
              <a:latin typeface="Calibri" panose="020F0502020204030204" pitchFamily="34" charset="0"/>
            </a:endParaRPr>
          </a:p>
        </p:txBody>
      </p:sp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1676400" y="9144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6" tIns="45718" rIns="91436" bIns="45718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it-IT" altLang="it-IT" sz="1800">
              <a:latin typeface="Calibri" panose="020F0502020204030204" pitchFamily="34" charset="0"/>
            </a:endParaRP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169863" y="1050925"/>
            <a:ext cx="81057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it-IT" altLang="it-IT" sz="1900">
                <a:solidFill>
                  <a:schemeClr val="bg1"/>
                </a:solidFill>
                <a:latin typeface="Tempus Sans ITC" panose="04020404030D07020202" pitchFamily="82" charset="0"/>
              </a:rPr>
              <a:t>1994 - Definizione della zona Buffer con ordinanza della Capitaneria di Porto</a:t>
            </a:r>
          </a:p>
          <a:p>
            <a:pPr eaLnBrk="1" hangingPunct="1"/>
            <a:endParaRPr lang="it-IT" altLang="it-IT" sz="1900">
              <a:solidFill>
                <a:schemeClr val="bg1"/>
              </a:solidFill>
              <a:latin typeface="Tempus Sans ITC" panose="04020404030D07020202" pitchFamily="82" charset="0"/>
            </a:endParaRPr>
          </a:p>
        </p:txBody>
      </p:sp>
      <p:pic>
        <p:nvPicPr>
          <p:cNvPr id="16388" name="Picture 7" descr="castello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268760"/>
            <a:ext cx="9144000" cy="558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Text Box 9"/>
          <p:cNvSpPr txBox="1">
            <a:spLocks noChangeArrowheads="1"/>
          </p:cNvSpPr>
          <p:nvPr/>
        </p:nvSpPr>
        <p:spPr bwMode="auto">
          <a:xfrm>
            <a:off x="5148064" y="1389062"/>
            <a:ext cx="3826072" cy="5386084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txBody>
          <a:bodyPr wrap="square" lIns="152394" tIns="76197" rIns="152394" bIns="76197">
            <a:spAutoFit/>
          </a:bodyPr>
          <a:lstStyle>
            <a:lvl1pPr defTabSz="15240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15240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15240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15240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15240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1524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1524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1524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1524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it-IT" altLang="it-IT" sz="2000" b="1" dirty="0" smtClean="0">
                <a:latin typeface="Tempus Sans ITC" panose="04020404030D07020202" pitchFamily="82" charset="0"/>
              </a:rPr>
              <a:t>1973 </a:t>
            </a:r>
            <a:r>
              <a:rPr lang="it-IT" altLang="it-IT" sz="2000" b="1" dirty="0">
                <a:latin typeface="Tempus Sans ITC" panose="04020404030D07020202" pitchFamily="82" charset="0"/>
              </a:rPr>
              <a:t>- MPA </a:t>
            </a:r>
            <a:r>
              <a:rPr lang="it-IT" altLang="it-IT" sz="2000" b="1" dirty="0" err="1">
                <a:latin typeface="Tempus Sans ITC" panose="04020404030D07020202" pitchFamily="82" charset="0"/>
              </a:rPr>
              <a:t>was</a:t>
            </a:r>
            <a:r>
              <a:rPr lang="it-IT" altLang="it-IT" sz="2000" b="1" dirty="0">
                <a:latin typeface="Tempus Sans ITC" panose="04020404030D07020202" pitchFamily="82" charset="0"/>
              </a:rPr>
              <a:t> </a:t>
            </a:r>
            <a:r>
              <a:rPr lang="it-IT" altLang="it-IT" sz="2000" b="1" dirty="0" err="1">
                <a:latin typeface="Tempus Sans ITC" panose="04020404030D07020202" pitchFamily="82" charset="0"/>
              </a:rPr>
              <a:t>born</a:t>
            </a:r>
            <a:r>
              <a:rPr lang="it-IT" altLang="it-IT" sz="2000" b="1" dirty="0">
                <a:latin typeface="Tempus Sans ITC" panose="04020404030D07020202" pitchFamily="82" charset="0"/>
              </a:rPr>
              <a:t> </a:t>
            </a:r>
            <a:r>
              <a:rPr lang="it-IT" altLang="it-IT" sz="2000" b="1" dirty="0" err="1">
                <a:latin typeface="Tempus Sans ITC" panose="04020404030D07020202" pitchFamily="82" charset="0"/>
              </a:rPr>
              <a:t>as</a:t>
            </a:r>
            <a:r>
              <a:rPr lang="it-IT" altLang="it-IT" sz="2000" b="1" dirty="0">
                <a:latin typeface="Tempus Sans ITC" panose="04020404030D07020202" pitchFamily="82" charset="0"/>
              </a:rPr>
              <a:t> </a:t>
            </a:r>
            <a:r>
              <a:rPr lang="it-IT" altLang="it-IT" sz="2000" b="1" dirty="0" err="1">
                <a:latin typeface="Tempus Sans ITC" panose="04020404030D07020202" pitchFamily="82" charset="0"/>
              </a:rPr>
              <a:t>sea</a:t>
            </a:r>
            <a:r>
              <a:rPr lang="it-IT" altLang="it-IT" sz="2000" b="1" dirty="0">
                <a:latin typeface="Tempus Sans ITC" panose="04020404030D07020202" pitchFamily="82" charset="0"/>
              </a:rPr>
              <a:t> state </a:t>
            </a:r>
            <a:r>
              <a:rPr lang="it-IT" altLang="it-IT" sz="2000" b="1" dirty="0" err="1">
                <a:latin typeface="Tempus Sans ITC" panose="04020404030D07020202" pitchFamily="82" charset="0"/>
              </a:rPr>
              <a:t>concession</a:t>
            </a:r>
            <a:r>
              <a:rPr lang="it-IT" altLang="it-IT" sz="2000" b="1" dirty="0">
                <a:latin typeface="Tempus Sans ITC" panose="04020404030D07020202" pitchFamily="82" charset="0"/>
              </a:rPr>
              <a:t> to WWF and </a:t>
            </a:r>
            <a:r>
              <a:rPr lang="it-IT" altLang="it-IT" sz="2000" b="1" dirty="0" err="1">
                <a:latin typeface="Tempus Sans ITC" panose="04020404030D07020202" pitchFamily="82" charset="0"/>
              </a:rPr>
              <a:t>regulated</a:t>
            </a:r>
            <a:r>
              <a:rPr lang="it-IT" altLang="it-IT" sz="2000" b="1" dirty="0">
                <a:latin typeface="Tempus Sans ITC" panose="04020404030D07020202" pitchFamily="82" charset="0"/>
              </a:rPr>
              <a:t>  by a </a:t>
            </a:r>
            <a:r>
              <a:rPr lang="it-IT" altLang="it-IT" sz="2000" b="1" dirty="0" err="1">
                <a:latin typeface="Tempus Sans ITC" panose="04020404030D07020202" pitchFamily="82" charset="0"/>
              </a:rPr>
              <a:t>local</a:t>
            </a:r>
            <a:r>
              <a:rPr lang="it-IT" altLang="it-IT" sz="2000" b="1" dirty="0">
                <a:latin typeface="Tempus Sans ITC" panose="04020404030D07020202" pitchFamily="82" charset="0"/>
              </a:rPr>
              <a:t> </a:t>
            </a:r>
            <a:r>
              <a:rPr lang="it-IT" altLang="it-IT" sz="2000" b="1" dirty="0" err="1">
                <a:latin typeface="Tempus Sans ITC" panose="04020404030D07020202" pitchFamily="82" charset="0"/>
              </a:rPr>
              <a:t>guard</a:t>
            </a:r>
            <a:r>
              <a:rPr lang="it-IT" altLang="it-IT" sz="2000" b="1" dirty="0">
                <a:latin typeface="Tempus Sans ITC" panose="04020404030D07020202" pitchFamily="82" charset="0"/>
              </a:rPr>
              <a:t> </a:t>
            </a:r>
            <a:r>
              <a:rPr lang="it-IT" altLang="it-IT" sz="2000" b="1" dirty="0" err="1">
                <a:latin typeface="Tempus Sans ITC" panose="04020404030D07020202" pitchFamily="82" charset="0"/>
              </a:rPr>
              <a:t>coast</a:t>
            </a:r>
            <a:r>
              <a:rPr lang="it-IT" altLang="it-IT" sz="2000" b="1" dirty="0">
                <a:latin typeface="Tempus Sans ITC" panose="04020404030D07020202" pitchFamily="82" charset="0"/>
              </a:rPr>
              <a:t> </a:t>
            </a:r>
            <a:r>
              <a:rPr lang="it-IT" altLang="it-IT" sz="2000" b="1" dirty="0" err="1">
                <a:latin typeface="Tempus Sans ITC" panose="04020404030D07020202" pitchFamily="82" charset="0"/>
              </a:rPr>
              <a:t>ordinance</a:t>
            </a:r>
            <a:endParaRPr lang="it-IT" altLang="it-IT" sz="2000" b="1" dirty="0">
              <a:latin typeface="Tempus Sans ITC" panose="04020404030D07020202" pitchFamily="82" charset="0"/>
            </a:endParaRPr>
          </a:p>
          <a:p>
            <a:pPr eaLnBrk="1" hangingPunct="1"/>
            <a:r>
              <a:rPr lang="it-IT" altLang="it-IT" sz="2000" b="1" dirty="0" smtClean="0">
                <a:latin typeface="Tempus Sans ITC" panose="04020404030D07020202" pitchFamily="82" charset="0"/>
              </a:rPr>
              <a:t>1986 </a:t>
            </a:r>
            <a:r>
              <a:rPr lang="it-IT" altLang="it-IT" sz="2000" b="1" dirty="0">
                <a:latin typeface="Tempus Sans ITC" panose="04020404030D07020202" pitchFamily="82" charset="0"/>
              </a:rPr>
              <a:t>- </a:t>
            </a:r>
            <a:r>
              <a:rPr lang="it-IT" altLang="it-IT" sz="2000" b="1" dirty="0" err="1">
                <a:latin typeface="Tempus Sans ITC" panose="04020404030D07020202" pitchFamily="82" charset="0"/>
              </a:rPr>
              <a:t>Government</a:t>
            </a:r>
            <a:r>
              <a:rPr lang="it-IT" altLang="it-IT" sz="2000" b="1" dirty="0">
                <a:latin typeface="Tempus Sans ITC" panose="04020404030D07020202" pitchFamily="82" charset="0"/>
              </a:rPr>
              <a:t> MPA </a:t>
            </a:r>
            <a:r>
              <a:rPr lang="it-IT" altLang="it-IT" sz="2000" b="1" dirty="0" err="1">
                <a:latin typeface="Tempus Sans ITC" panose="04020404030D07020202" pitchFamily="82" charset="0"/>
              </a:rPr>
              <a:t>was</a:t>
            </a:r>
            <a:r>
              <a:rPr lang="it-IT" altLang="it-IT" sz="2000" b="1" dirty="0">
                <a:latin typeface="Tempus Sans ITC" panose="04020404030D07020202" pitchFamily="82" charset="0"/>
              </a:rPr>
              <a:t> </a:t>
            </a:r>
            <a:r>
              <a:rPr lang="it-IT" altLang="it-IT" sz="2000" b="1" dirty="0" err="1">
                <a:latin typeface="Tempus Sans ITC" panose="04020404030D07020202" pitchFamily="82" charset="0"/>
              </a:rPr>
              <a:t>established</a:t>
            </a:r>
            <a:r>
              <a:rPr lang="it-IT" altLang="it-IT" sz="2000" b="1" dirty="0">
                <a:latin typeface="Tempus Sans ITC" panose="04020404030D07020202" pitchFamily="82" charset="0"/>
              </a:rPr>
              <a:t> by a </a:t>
            </a:r>
            <a:r>
              <a:rPr lang="it-IT" altLang="it-IT" sz="2000" b="1" dirty="0" err="1">
                <a:latin typeface="Tempus Sans ITC" panose="04020404030D07020202" pitchFamily="82" charset="0"/>
              </a:rPr>
              <a:t>national</a:t>
            </a:r>
            <a:r>
              <a:rPr lang="it-IT" altLang="it-IT" sz="2000" b="1" dirty="0">
                <a:latin typeface="Tempus Sans ITC" panose="04020404030D07020202" pitchFamily="82" charset="0"/>
              </a:rPr>
              <a:t> </a:t>
            </a:r>
            <a:r>
              <a:rPr lang="it-IT" altLang="it-IT" sz="2000" b="1" dirty="0" err="1">
                <a:latin typeface="Tempus Sans ITC" panose="04020404030D07020202" pitchFamily="82" charset="0"/>
              </a:rPr>
              <a:t>decree</a:t>
            </a:r>
            <a:r>
              <a:rPr lang="it-IT" altLang="it-IT" sz="2000" b="1" dirty="0">
                <a:latin typeface="Tempus Sans ITC" panose="04020404030D07020202" pitchFamily="82" charset="0"/>
              </a:rPr>
              <a:t> of </a:t>
            </a:r>
            <a:r>
              <a:rPr lang="it-IT" altLang="it-IT" sz="2000" b="1" dirty="0" err="1">
                <a:latin typeface="Tempus Sans ITC" panose="04020404030D07020202" pitchFamily="82" charset="0"/>
              </a:rPr>
              <a:t>MoE</a:t>
            </a:r>
            <a:r>
              <a:rPr lang="it-IT" altLang="it-IT" sz="2000" b="1" dirty="0">
                <a:latin typeface="Tempus Sans ITC" panose="04020404030D07020202" pitchFamily="82" charset="0"/>
              </a:rPr>
              <a:t> </a:t>
            </a:r>
            <a:r>
              <a:rPr lang="it-IT" altLang="it-IT" sz="2000" b="1" dirty="0" err="1">
                <a:latin typeface="Tempus Sans ITC" panose="04020404030D07020202" pitchFamily="82" charset="0"/>
              </a:rPr>
              <a:t>that</a:t>
            </a:r>
            <a:r>
              <a:rPr lang="it-IT" altLang="it-IT" sz="2000" b="1" dirty="0">
                <a:latin typeface="Tempus Sans ITC" panose="04020404030D07020202" pitchFamily="82" charset="0"/>
              </a:rPr>
              <a:t> </a:t>
            </a:r>
            <a:r>
              <a:rPr lang="it-IT" altLang="it-IT" sz="2000" b="1" dirty="0" err="1">
                <a:latin typeface="Tempus Sans ITC" panose="04020404030D07020202" pitchFamily="82" charset="0"/>
              </a:rPr>
              <a:t>entrusted</a:t>
            </a:r>
            <a:r>
              <a:rPr lang="it-IT" altLang="it-IT" sz="2000" b="1" dirty="0">
                <a:latin typeface="Tempus Sans ITC" panose="04020404030D07020202" pitchFamily="82" charset="0"/>
              </a:rPr>
              <a:t> the management to WWF </a:t>
            </a:r>
            <a:r>
              <a:rPr lang="it-IT" altLang="it-IT" sz="2000" b="1" dirty="0" err="1" smtClean="0">
                <a:latin typeface="Tempus Sans ITC" panose="04020404030D07020202" pitchFamily="82" charset="0"/>
              </a:rPr>
              <a:t>Italy</a:t>
            </a:r>
            <a:endParaRPr lang="it-IT" altLang="it-IT" sz="2000" b="1" dirty="0" smtClean="0">
              <a:latin typeface="Tempus Sans ITC" panose="04020404030D07020202" pitchFamily="82" charset="0"/>
            </a:endParaRPr>
          </a:p>
          <a:p>
            <a:pPr eaLnBrk="1" hangingPunct="1"/>
            <a:r>
              <a:rPr lang="it-IT" altLang="it-IT" sz="2000" dirty="0" smtClean="0">
                <a:latin typeface="Tempus Sans ITC" panose="04020404030D07020202" pitchFamily="82" charset="0"/>
              </a:rPr>
              <a:t>1994 - Establishment of a buffer zone </a:t>
            </a:r>
            <a:r>
              <a:rPr lang="it-IT" altLang="it-IT" sz="2000" dirty="0" err="1" smtClean="0">
                <a:latin typeface="Tempus Sans ITC" panose="04020404030D07020202" pitchFamily="82" charset="0"/>
              </a:rPr>
              <a:t>surrounding</a:t>
            </a:r>
            <a:r>
              <a:rPr lang="it-IT" altLang="it-IT" sz="2000" dirty="0" smtClean="0">
                <a:latin typeface="Tempus Sans ITC" panose="04020404030D07020202" pitchFamily="82" charset="0"/>
              </a:rPr>
              <a:t> </a:t>
            </a:r>
            <a:r>
              <a:rPr lang="it-IT" altLang="it-IT" sz="2000" dirty="0" err="1" smtClean="0">
                <a:latin typeface="Tempus Sans ITC" panose="04020404030D07020202" pitchFamily="82" charset="0"/>
              </a:rPr>
              <a:t>national</a:t>
            </a:r>
            <a:r>
              <a:rPr lang="it-IT" altLang="it-IT" sz="2000" dirty="0" smtClean="0">
                <a:latin typeface="Tempus Sans ITC" panose="04020404030D07020202" pitchFamily="82" charset="0"/>
              </a:rPr>
              <a:t> </a:t>
            </a:r>
            <a:r>
              <a:rPr lang="it-IT" altLang="it-IT" sz="2000" dirty="0" err="1" smtClean="0">
                <a:latin typeface="Tempus Sans ITC" panose="04020404030D07020202" pitchFamily="82" charset="0"/>
              </a:rPr>
              <a:t>mpa</a:t>
            </a:r>
            <a:r>
              <a:rPr lang="it-IT" altLang="it-IT" sz="2000" dirty="0" smtClean="0">
                <a:latin typeface="Tempus Sans ITC" panose="04020404030D07020202" pitchFamily="82" charset="0"/>
              </a:rPr>
              <a:t> (by Trieste Guard </a:t>
            </a:r>
            <a:r>
              <a:rPr lang="it-IT" altLang="it-IT" sz="2000" dirty="0" err="1" smtClean="0">
                <a:latin typeface="Tempus Sans ITC" panose="04020404030D07020202" pitchFamily="82" charset="0"/>
              </a:rPr>
              <a:t>Coast</a:t>
            </a:r>
            <a:r>
              <a:rPr lang="it-IT" altLang="it-IT" sz="2000" dirty="0" smtClean="0">
                <a:latin typeface="Tempus Sans ITC" panose="04020404030D07020202" pitchFamily="82" charset="0"/>
              </a:rPr>
              <a:t> </a:t>
            </a:r>
            <a:r>
              <a:rPr lang="it-IT" altLang="it-IT" sz="2000" dirty="0" err="1" smtClean="0">
                <a:latin typeface="Tempus Sans ITC" panose="04020404030D07020202" pitchFamily="82" charset="0"/>
              </a:rPr>
              <a:t>Ordinance</a:t>
            </a:r>
            <a:r>
              <a:rPr lang="it-IT" altLang="it-IT" sz="2000" dirty="0" smtClean="0">
                <a:latin typeface="Tempus Sans ITC" panose="04020404030D07020202" pitchFamily="82" charset="0"/>
              </a:rPr>
              <a:t>)</a:t>
            </a:r>
          </a:p>
          <a:p>
            <a:pPr eaLnBrk="1" hangingPunct="1"/>
            <a:r>
              <a:rPr lang="it-IT" altLang="it-IT" sz="2000" dirty="0" smtClean="0">
                <a:latin typeface="Tempus Sans ITC" panose="04020404030D07020202" pitchFamily="82" charset="0"/>
              </a:rPr>
              <a:t>2007 </a:t>
            </a:r>
            <a:r>
              <a:rPr lang="it-IT" altLang="it-IT" sz="2000" dirty="0" err="1" smtClean="0">
                <a:latin typeface="Tempus Sans ITC" panose="04020404030D07020202" pitchFamily="82" charset="0"/>
              </a:rPr>
              <a:t>Recognition</a:t>
            </a:r>
            <a:r>
              <a:rPr lang="it-IT" altLang="it-IT" sz="2000" dirty="0" smtClean="0">
                <a:latin typeface="Tempus Sans ITC" panose="04020404030D07020202" pitchFamily="82" charset="0"/>
              </a:rPr>
              <a:t> of SPAMI by RAC SPA</a:t>
            </a:r>
          </a:p>
          <a:p>
            <a:pPr eaLnBrk="1" hangingPunct="1"/>
            <a:r>
              <a:rPr lang="it-IT" altLang="it-IT" sz="2000" dirty="0" smtClean="0">
                <a:latin typeface="Tempus Sans ITC" panose="04020404030D07020202" pitchFamily="82" charset="0"/>
              </a:rPr>
              <a:t>2012 </a:t>
            </a:r>
            <a:r>
              <a:rPr lang="it-IT" altLang="it-IT" sz="2000" dirty="0" err="1" smtClean="0">
                <a:latin typeface="Tempus Sans ITC" panose="04020404030D07020202" pitchFamily="82" charset="0"/>
              </a:rPr>
              <a:t>Recognition</a:t>
            </a:r>
            <a:r>
              <a:rPr lang="it-IT" altLang="it-IT" sz="2000" dirty="0" smtClean="0">
                <a:latin typeface="Tempus Sans ITC" panose="04020404030D07020202" pitchFamily="82" charset="0"/>
              </a:rPr>
              <a:t> of  marine SCI </a:t>
            </a:r>
          </a:p>
          <a:p>
            <a:pPr eaLnBrk="1" hangingPunct="1"/>
            <a:r>
              <a:rPr lang="it-IT" altLang="it-IT" sz="2000" dirty="0" smtClean="0">
                <a:latin typeface="Tempus Sans ITC" panose="04020404030D07020202" pitchFamily="82" charset="0"/>
              </a:rPr>
              <a:t>2014 </a:t>
            </a:r>
            <a:r>
              <a:rPr lang="it-IT" altLang="it-IT" sz="2000" dirty="0" err="1" smtClean="0">
                <a:latin typeface="Tempus Sans ITC" panose="04020404030D07020202" pitchFamily="82" charset="0"/>
              </a:rPr>
              <a:t>Recognition</a:t>
            </a:r>
            <a:r>
              <a:rPr lang="it-IT" altLang="it-IT" sz="2000" dirty="0" smtClean="0">
                <a:latin typeface="Tempus Sans ITC" panose="04020404030D07020202" pitchFamily="82" charset="0"/>
              </a:rPr>
              <a:t> of UNESCO MAB RESERVE</a:t>
            </a:r>
            <a:endParaRPr lang="it-IT" altLang="it-IT" sz="2000" b="1" dirty="0">
              <a:latin typeface="Tempus Sans ITC" panose="04020404030D07020202" pitchFamily="82" charset="0"/>
            </a:endParaRPr>
          </a:p>
        </p:txBody>
      </p:sp>
      <p:sp>
        <p:nvSpPr>
          <p:cNvPr id="9" name="Titolo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smtClean="0"/>
              <a:t>MIRAMARE MPA </a:t>
            </a:r>
            <a:r>
              <a:rPr lang="it-IT" dirty="0" err="1" smtClean="0"/>
              <a:t>history</a:t>
            </a:r>
            <a:endParaRPr lang="it-IT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Immagine 1" descr="carta_engl_2013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169368"/>
            <a:ext cx="9144000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olo 1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smtClean="0"/>
              <a:t>MIRAMARE UNESCO MAB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1" descr="122_2298 copy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8561" y="1340768"/>
            <a:ext cx="9144000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0" name="Oval 18"/>
          <p:cNvSpPr>
            <a:spLocks noChangeArrowheads="1"/>
          </p:cNvSpPr>
          <p:nvPr/>
        </p:nvSpPr>
        <p:spPr bwMode="auto">
          <a:xfrm>
            <a:off x="7234238" y="3600450"/>
            <a:ext cx="1909762" cy="893763"/>
          </a:xfrm>
          <a:prstGeom prst="ellips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it-IT" altLang="it-IT" sz="1800">
              <a:latin typeface="Calibri" panose="020F0502020204030204" pitchFamily="34" charset="0"/>
            </a:endParaRPr>
          </a:p>
        </p:txBody>
      </p:sp>
      <p:grpSp>
        <p:nvGrpSpPr>
          <p:cNvPr id="4" name="Gruppo 3"/>
          <p:cNvGrpSpPr/>
          <p:nvPr/>
        </p:nvGrpSpPr>
        <p:grpSpPr>
          <a:xfrm>
            <a:off x="107504" y="4149080"/>
            <a:ext cx="5184576" cy="2448272"/>
            <a:chOff x="107504" y="4005064"/>
            <a:chExt cx="5184576" cy="2448272"/>
          </a:xfrm>
        </p:grpSpPr>
        <p:sp>
          <p:nvSpPr>
            <p:cNvPr id="3" name="Rettangolo arrotondato 2"/>
            <p:cNvSpPr/>
            <p:nvPr/>
          </p:nvSpPr>
          <p:spPr>
            <a:xfrm>
              <a:off x="107504" y="4005064"/>
              <a:ext cx="5173216" cy="2448272"/>
            </a:xfrm>
            <a:prstGeom prst="roundRect">
              <a:avLst/>
            </a:prstGeom>
            <a:solidFill>
              <a:schemeClr val="bg1">
                <a:alpha val="74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grpSp>
          <p:nvGrpSpPr>
            <p:cNvPr id="2" name="Gruppo 1"/>
            <p:cNvGrpSpPr/>
            <p:nvPr/>
          </p:nvGrpSpPr>
          <p:grpSpPr>
            <a:xfrm>
              <a:off x="262880" y="4156290"/>
              <a:ext cx="5029200" cy="2130270"/>
              <a:chOff x="262880" y="4156290"/>
              <a:chExt cx="5029200" cy="2130270"/>
            </a:xfrm>
            <a:noFill/>
          </p:grpSpPr>
          <p:sp>
            <p:nvSpPr>
              <p:cNvPr id="36867" name="Text Box 14"/>
              <p:cNvSpPr txBox="1">
                <a:spLocks noChangeArrowheads="1"/>
              </p:cNvSpPr>
              <p:nvPr/>
            </p:nvSpPr>
            <p:spPr bwMode="auto">
              <a:xfrm>
                <a:off x="262880" y="5886450"/>
                <a:ext cx="3600450" cy="4001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it-IT" altLang="it-IT" sz="2000" dirty="0" smtClean="0">
                    <a:latin typeface="Trebuchet MS" panose="020B0603020202020204" pitchFamily="34" charset="0"/>
                  </a:rPr>
                  <a:t> </a:t>
                </a:r>
                <a:r>
                  <a:rPr lang="it-IT" altLang="it-IT" sz="2000" dirty="0" err="1">
                    <a:latin typeface="Trebuchet MS" panose="020B0603020202020204" pitchFamily="34" charset="0"/>
                  </a:rPr>
                  <a:t>Diving</a:t>
                </a:r>
                <a:endParaRPr lang="it-IT" altLang="it-IT" sz="2000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36869" name="Text Box 17"/>
              <p:cNvSpPr txBox="1">
                <a:spLocks noChangeArrowheads="1"/>
              </p:cNvSpPr>
              <p:nvPr/>
            </p:nvSpPr>
            <p:spPr bwMode="auto">
              <a:xfrm>
                <a:off x="262880" y="5456337"/>
                <a:ext cx="2136775" cy="396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it-IT" altLang="it-IT" sz="2000" dirty="0">
                    <a:latin typeface="Trebuchet MS" panose="020B0603020202020204" pitchFamily="34" charset="0"/>
                  </a:rPr>
                  <a:t>Sea </a:t>
                </a:r>
                <a:r>
                  <a:rPr lang="it-IT" altLang="it-IT" sz="2000" dirty="0" err="1">
                    <a:latin typeface="Trebuchet MS" panose="020B0603020202020204" pitchFamily="34" charset="0"/>
                  </a:rPr>
                  <a:t>watching</a:t>
                </a:r>
                <a:endParaRPr lang="it-IT" altLang="it-IT" sz="2000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36871" name="Text Box 19"/>
              <p:cNvSpPr txBox="1">
                <a:spLocks noChangeArrowheads="1"/>
              </p:cNvSpPr>
              <p:nvPr/>
            </p:nvSpPr>
            <p:spPr bwMode="auto">
              <a:xfrm>
                <a:off x="262880" y="5022988"/>
                <a:ext cx="4651375" cy="4001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it-IT" altLang="it-IT" sz="2000" dirty="0" smtClean="0">
                    <a:latin typeface="Trebuchet MS" panose="020B0603020202020204" pitchFamily="34" charset="0"/>
                  </a:rPr>
                  <a:t>Trips </a:t>
                </a:r>
                <a:r>
                  <a:rPr lang="it-IT" altLang="it-IT" sz="2000" dirty="0">
                    <a:latin typeface="Trebuchet MS" panose="020B0603020202020204" pitchFamily="34" charset="0"/>
                  </a:rPr>
                  <a:t>with </a:t>
                </a:r>
                <a:r>
                  <a:rPr lang="it-IT" altLang="it-IT" sz="2000" dirty="0" err="1">
                    <a:latin typeface="Trebuchet MS" panose="020B0603020202020204" pitchFamily="34" charset="0"/>
                  </a:rPr>
                  <a:t>local</a:t>
                </a:r>
                <a:r>
                  <a:rPr lang="it-IT" altLang="it-IT" sz="2000" dirty="0">
                    <a:latin typeface="Trebuchet MS" panose="020B0603020202020204" pitchFamily="34" charset="0"/>
                  </a:rPr>
                  <a:t> </a:t>
                </a:r>
                <a:r>
                  <a:rPr lang="it-IT" altLang="it-IT" sz="2000" dirty="0" err="1">
                    <a:latin typeface="Trebuchet MS" panose="020B0603020202020204" pitchFamily="34" charset="0"/>
                  </a:rPr>
                  <a:t>fishermen</a:t>
                </a:r>
                <a:endParaRPr lang="it-IT" altLang="it-IT" sz="2000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36872" name="Text Box 20"/>
              <p:cNvSpPr txBox="1">
                <a:spLocks noChangeArrowheads="1"/>
              </p:cNvSpPr>
              <p:nvPr/>
            </p:nvSpPr>
            <p:spPr bwMode="auto">
              <a:xfrm>
                <a:off x="262880" y="4156290"/>
                <a:ext cx="5029200" cy="4001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it-IT" altLang="it-IT" sz="2000" dirty="0" smtClean="0">
                    <a:latin typeface="Trebuchet MS" panose="020B0603020202020204" pitchFamily="34" charset="0"/>
                  </a:rPr>
                  <a:t>Trips </a:t>
                </a:r>
                <a:r>
                  <a:rPr lang="it-IT" altLang="it-IT" sz="2000" dirty="0" err="1">
                    <a:latin typeface="Trebuchet MS" panose="020B0603020202020204" pitchFamily="34" charset="0"/>
                  </a:rPr>
                  <a:t>along</a:t>
                </a:r>
                <a:r>
                  <a:rPr lang="it-IT" altLang="it-IT" sz="2000" dirty="0">
                    <a:latin typeface="Trebuchet MS" panose="020B0603020202020204" pitchFamily="34" charset="0"/>
                  </a:rPr>
                  <a:t> the </a:t>
                </a:r>
                <a:r>
                  <a:rPr lang="it-IT" altLang="it-IT" sz="2000" dirty="0" err="1">
                    <a:latin typeface="Trebuchet MS" panose="020B0603020202020204" pitchFamily="34" charset="0"/>
                  </a:rPr>
                  <a:t>promontory</a:t>
                </a:r>
                <a:r>
                  <a:rPr lang="it-IT" altLang="it-IT" sz="2000" dirty="0">
                    <a:latin typeface="Trebuchet MS" panose="020B0603020202020204" pitchFamily="34" charset="0"/>
                  </a:rPr>
                  <a:t> of </a:t>
                </a:r>
                <a:r>
                  <a:rPr lang="it-IT" altLang="it-IT" sz="2000" dirty="0" err="1">
                    <a:latin typeface="Trebuchet MS" panose="020B0603020202020204" pitchFamily="34" charset="0"/>
                  </a:rPr>
                  <a:t>Miramare</a:t>
                </a:r>
                <a:endParaRPr lang="it-IT" altLang="it-IT" sz="2000" dirty="0">
                  <a:latin typeface="Trebuchet MS" panose="020B0603020202020204" pitchFamily="34" charset="0"/>
                </a:endParaRPr>
              </a:p>
            </p:txBody>
          </p:sp>
          <p:sp>
            <p:nvSpPr>
              <p:cNvPr id="36876" name="Text Box 30"/>
              <p:cNvSpPr txBox="1">
                <a:spLocks noChangeArrowheads="1"/>
              </p:cNvSpPr>
              <p:nvPr/>
            </p:nvSpPr>
            <p:spPr bwMode="auto">
              <a:xfrm>
                <a:off x="262880" y="4589639"/>
                <a:ext cx="4564063" cy="4001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it-IT" altLang="it-IT" sz="2000" dirty="0" smtClean="0">
                    <a:latin typeface="Trebuchet MS" panose="020B0603020202020204" pitchFamily="34" charset="0"/>
                  </a:rPr>
                  <a:t>Nature </a:t>
                </a:r>
                <a:r>
                  <a:rPr lang="it-IT" altLang="it-IT" sz="2000" dirty="0" err="1">
                    <a:latin typeface="Trebuchet MS" panose="020B0603020202020204" pitchFamily="34" charset="0"/>
                  </a:rPr>
                  <a:t>trips</a:t>
                </a:r>
                <a:r>
                  <a:rPr lang="it-IT" altLang="it-IT" sz="2000" dirty="0">
                    <a:latin typeface="Trebuchet MS" panose="020B0603020202020204" pitchFamily="34" charset="0"/>
                  </a:rPr>
                  <a:t>  </a:t>
                </a:r>
                <a:r>
                  <a:rPr lang="it-IT" altLang="it-IT" sz="2000" dirty="0" smtClean="0">
                    <a:latin typeface="Trebuchet MS" panose="020B0603020202020204" pitchFamily="34" charset="0"/>
                  </a:rPr>
                  <a:t>from the Sea to </a:t>
                </a:r>
                <a:r>
                  <a:rPr lang="it-IT" altLang="it-IT" sz="2000" dirty="0" err="1" smtClean="0">
                    <a:latin typeface="Trebuchet MS" panose="020B0603020202020204" pitchFamily="34" charset="0"/>
                  </a:rPr>
                  <a:t>Carst</a:t>
                </a:r>
                <a:endParaRPr lang="it-IT" altLang="it-IT" sz="2000" dirty="0">
                  <a:latin typeface="Trebuchet MS" panose="020B0603020202020204" pitchFamily="34" charset="0"/>
                </a:endParaRPr>
              </a:p>
            </p:txBody>
          </p:sp>
        </p:grpSp>
      </p:grpSp>
      <p:sp>
        <p:nvSpPr>
          <p:cNvPr id="14" name="Titolo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err="1" smtClean="0"/>
              <a:t>MPAs</a:t>
            </a:r>
            <a:r>
              <a:rPr lang="it-IT" dirty="0" smtClean="0"/>
              <a:t> </a:t>
            </a:r>
            <a:r>
              <a:rPr lang="it-IT" dirty="0" err="1" smtClean="0"/>
              <a:t>manage</a:t>
            </a:r>
            <a:r>
              <a:rPr lang="it-IT" dirty="0" smtClean="0"/>
              <a:t> </a:t>
            </a:r>
            <a:r>
              <a:rPr lang="it-IT" dirty="0" err="1" smtClean="0"/>
              <a:t>touristic</a:t>
            </a:r>
            <a:r>
              <a:rPr lang="it-IT" dirty="0" smtClean="0"/>
              <a:t> </a:t>
            </a:r>
            <a:r>
              <a:rPr lang="it-IT" dirty="0" err="1" smtClean="0"/>
              <a:t>activities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5" descr="Studio ambiente di marea - Archivio Riserva ©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30350"/>
            <a:ext cx="9178925" cy="532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5292080" y="1772816"/>
            <a:ext cx="3816424" cy="1138238"/>
          </a:xfrm>
          <a:solidFill>
            <a:schemeClr val="bg1">
              <a:alpha val="72000"/>
            </a:schemeClr>
          </a:solidFill>
        </p:spPr>
        <p:txBody>
          <a:bodyPr/>
          <a:lstStyle/>
          <a:p>
            <a:pPr eaLnBrk="1" hangingPunct="1"/>
            <a:r>
              <a:rPr lang="it-IT" altLang="it-IT" sz="2000" dirty="0" smtClean="0"/>
              <a:t>Sea </a:t>
            </a:r>
            <a:r>
              <a:rPr lang="it-IT" altLang="it-IT" sz="2000" dirty="0" err="1" smtClean="0"/>
              <a:t>Dimension</a:t>
            </a:r>
            <a:r>
              <a:rPr lang="it-IT" altLang="it-IT" sz="2000" dirty="0" smtClean="0"/>
              <a:t>: </a:t>
            </a:r>
            <a:br>
              <a:rPr lang="it-IT" altLang="it-IT" sz="2000" dirty="0" smtClean="0"/>
            </a:br>
            <a:r>
              <a:rPr lang="it-IT" altLang="it-IT" sz="2000" dirty="0" smtClean="0"/>
              <a:t>a multi-</a:t>
            </a:r>
            <a:r>
              <a:rPr lang="it-IT" altLang="it-IT" sz="2000" dirty="0" err="1" smtClean="0"/>
              <a:t>dimensional</a:t>
            </a:r>
            <a:r>
              <a:rPr lang="it-IT" altLang="it-IT" sz="2000" dirty="0" smtClean="0"/>
              <a:t> world hard to </a:t>
            </a:r>
            <a:r>
              <a:rPr lang="it-IT" altLang="it-IT" sz="2000" dirty="0" err="1" smtClean="0"/>
              <a:t>observe</a:t>
            </a:r>
            <a:r>
              <a:rPr lang="it-IT" altLang="it-IT" sz="2000" dirty="0" smtClean="0"/>
              <a:t> and …</a:t>
            </a:r>
            <a:r>
              <a:rPr lang="it-IT" altLang="it-IT" sz="2000" dirty="0" err="1" smtClean="0"/>
              <a:t>interpret</a:t>
            </a:r>
            <a:endParaRPr lang="it-IT" altLang="it-IT" sz="2000" dirty="0" smtClean="0"/>
          </a:p>
        </p:txBody>
      </p:sp>
      <p:sp>
        <p:nvSpPr>
          <p:cNvPr id="4" name="Titolo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err="1" smtClean="0"/>
              <a:t>MPAs</a:t>
            </a:r>
            <a:r>
              <a:rPr lang="it-IT" dirty="0" smtClean="0"/>
              <a:t> </a:t>
            </a:r>
            <a:r>
              <a:rPr lang="it-IT" dirty="0" err="1" smtClean="0"/>
              <a:t>manage</a:t>
            </a:r>
            <a:r>
              <a:rPr lang="it-IT" dirty="0" smtClean="0"/>
              <a:t> </a:t>
            </a:r>
            <a:r>
              <a:rPr lang="it-IT" dirty="0" err="1" smtClean="0"/>
              <a:t>education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5" descr="Seawatching - Archivio Riserva ©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417638"/>
            <a:ext cx="68580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394320" y="5157192"/>
            <a:ext cx="3034680" cy="1143000"/>
          </a:xfrm>
          <a:solidFill>
            <a:schemeClr val="bg1">
              <a:alpha val="80000"/>
            </a:schemeClr>
          </a:solidFill>
        </p:spPr>
        <p:txBody>
          <a:bodyPr>
            <a:normAutofit/>
          </a:bodyPr>
          <a:lstStyle/>
          <a:p>
            <a:pPr eaLnBrk="1" hangingPunct="1"/>
            <a:r>
              <a:rPr lang="it-IT" altLang="it-IT" sz="1600" b="1" dirty="0" smtClean="0"/>
              <a:t>Sea </a:t>
            </a:r>
            <a:r>
              <a:rPr lang="it-IT" altLang="it-IT" sz="1600" b="1" dirty="0" err="1" smtClean="0"/>
              <a:t>dimension</a:t>
            </a:r>
            <a:r>
              <a:rPr lang="it-IT" altLang="it-IT" sz="1600" b="1" dirty="0" smtClean="0"/>
              <a:t> : a </a:t>
            </a:r>
            <a:r>
              <a:rPr lang="it-IT" altLang="it-IT" sz="1600" b="1" dirty="0" err="1" smtClean="0"/>
              <a:t>space</a:t>
            </a:r>
            <a:r>
              <a:rPr lang="it-IT" altLang="it-IT" sz="1600" b="1" dirty="0" smtClean="0"/>
              <a:t> </a:t>
            </a:r>
            <a:r>
              <a:rPr lang="it-IT" altLang="it-IT" sz="1600" b="1" dirty="0" err="1" smtClean="0"/>
              <a:t>where</a:t>
            </a:r>
            <a:r>
              <a:rPr lang="it-IT" altLang="it-IT" sz="1600" b="1" dirty="0" smtClean="0"/>
              <a:t> </a:t>
            </a:r>
            <a:r>
              <a:rPr lang="it-IT" altLang="it-IT" sz="1600" b="1" dirty="0" err="1" smtClean="0"/>
              <a:t>you</a:t>
            </a:r>
            <a:r>
              <a:rPr lang="it-IT" altLang="it-IT" sz="1600" b="1" dirty="0" smtClean="0"/>
              <a:t> dive </a:t>
            </a:r>
            <a:r>
              <a:rPr lang="it-IT" altLang="it-IT" sz="1600" b="1" dirty="0" err="1" smtClean="0"/>
              <a:t>makes</a:t>
            </a:r>
            <a:r>
              <a:rPr lang="it-IT" altLang="it-IT" sz="1600" b="1" dirty="0" smtClean="0"/>
              <a:t> </a:t>
            </a:r>
            <a:r>
              <a:rPr lang="it-IT" altLang="it-IT" sz="1600" b="1" dirty="0" err="1" smtClean="0"/>
              <a:t>you</a:t>
            </a:r>
            <a:r>
              <a:rPr lang="it-IT" altLang="it-IT" sz="1600" b="1" dirty="0" smtClean="0"/>
              <a:t> </a:t>
            </a:r>
            <a:r>
              <a:rPr lang="it-IT" altLang="it-IT" sz="1600" b="1" dirty="0" err="1" smtClean="0"/>
              <a:t>feel</a:t>
            </a:r>
            <a:r>
              <a:rPr lang="it-IT" altLang="it-IT" sz="1600" b="1" dirty="0" smtClean="0"/>
              <a:t> the </a:t>
            </a:r>
            <a:r>
              <a:rPr lang="it-IT" altLang="it-IT" sz="1600" b="1" dirty="0" err="1" smtClean="0"/>
              <a:t>adventure</a:t>
            </a:r>
            <a:r>
              <a:rPr lang="it-IT" altLang="it-IT" sz="1600" b="1" dirty="0" smtClean="0"/>
              <a:t> and </a:t>
            </a:r>
            <a:r>
              <a:rPr lang="it-IT" altLang="it-IT" sz="1600" b="1" dirty="0" err="1" smtClean="0"/>
              <a:t>sensory</a:t>
            </a:r>
            <a:r>
              <a:rPr lang="it-IT" altLang="it-IT" sz="1600" b="1" dirty="0" smtClean="0"/>
              <a:t> </a:t>
            </a:r>
            <a:r>
              <a:rPr lang="it-IT" altLang="it-IT" sz="1600" b="1" dirty="0" err="1" smtClean="0"/>
              <a:t>participation</a:t>
            </a:r>
            <a:r>
              <a:rPr lang="it-IT" altLang="it-IT" sz="1600" b="1" dirty="0" smtClean="0"/>
              <a:t> to the </a:t>
            </a:r>
            <a:r>
              <a:rPr lang="it-IT" altLang="it-IT" sz="1600" b="1" dirty="0" err="1" smtClean="0"/>
              <a:t>visit</a:t>
            </a:r>
            <a:r>
              <a:rPr lang="it-IT" altLang="it-IT" sz="1600" b="1" dirty="0" smtClean="0"/>
              <a:t> </a:t>
            </a:r>
          </a:p>
        </p:txBody>
      </p:sp>
      <p:pic>
        <p:nvPicPr>
          <p:cNvPr id="40962" name="Picture 13" descr="corsetti_hom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0" y="1417638"/>
            <a:ext cx="2286000" cy="5300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olo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err="1" smtClean="0"/>
              <a:t>MPAs</a:t>
            </a:r>
            <a:r>
              <a:rPr lang="it-IT" dirty="0" smtClean="0"/>
              <a:t> </a:t>
            </a:r>
            <a:r>
              <a:rPr lang="it-IT" dirty="0" err="1" smtClean="0"/>
              <a:t>manage</a:t>
            </a:r>
            <a:r>
              <a:rPr lang="it-IT" dirty="0" smtClean="0"/>
              <a:t> </a:t>
            </a:r>
            <a:r>
              <a:rPr lang="it-IT" dirty="0" err="1" smtClean="0"/>
              <a:t>awareness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6" descr="Analisi del benthos - Archivio Riserva ©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417638"/>
            <a:ext cx="3635375" cy="5445125"/>
          </a:xfrm>
          <a:noFill/>
        </p:spPr>
      </p:pic>
      <p:pic>
        <p:nvPicPr>
          <p:cNvPr id="41987" name="Picture 5" descr="Chimica e fisica del mare - Archivio Riserva ©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375" y="1412875"/>
            <a:ext cx="5508625" cy="544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>
          <a:xfrm>
            <a:off x="3707904" y="1700808"/>
            <a:ext cx="5178700" cy="864096"/>
          </a:xfrm>
          <a:solidFill>
            <a:schemeClr val="bg1">
              <a:alpha val="69000"/>
            </a:schemeClr>
          </a:solidFill>
        </p:spPr>
        <p:txBody>
          <a:bodyPr/>
          <a:lstStyle/>
          <a:p>
            <a:pPr eaLnBrk="1" hangingPunct="1"/>
            <a:r>
              <a:rPr lang="it-IT" altLang="ja-JP" sz="2400" b="1" i="1" dirty="0" err="1" smtClean="0"/>
              <a:t>Edutaitment</a:t>
            </a:r>
            <a:r>
              <a:rPr lang="it-IT" altLang="ja-JP" sz="2400" b="1" i="1" dirty="0" smtClean="0"/>
              <a:t> : I </a:t>
            </a:r>
            <a:r>
              <a:rPr lang="it-IT" altLang="ja-JP" sz="2400" b="1" i="1" dirty="0" err="1" smtClean="0"/>
              <a:t>enjoy</a:t>
            </a:r>
            <a:r>
              <a:rPr lang="it-IT" altLang="ja-JP" sz="2400" b="1" i="1" dirty="0" smtClean="0"/>
              <a:t> </a:t>
            </a:r>
            <a:r>
              <a:rPr lang="it-IT" altLang="ja-JP" sz="2400" b="1" i="1" dirty="0" err="1" smtClean="0"/>
              <a:t>myself</a:t>
            </a:r>
            <a:r>
              <a:rPr lang="it-IT" altLang="ja-JP" sz="2400" b="1" i="1" dirty="0" smtClean="0"/>
              <a:t> and </a:t>
            </a:r>
            <a:r>
              <a:rPr lang="it-IT" altLang="ja-JP" sz="2400" b="1" i="1" dirty="0" err="1" smtClean="0"/>
              <a:t>learn</a:t>
            </a:r>
            <a:r>
              <a:rPr lang="it-IT" altLang="ja-JP" sz="2400" b="1" i="1" dirty="0" smtClean="0"/>
              <a:t> </a:t>
            </a:r>
            <a:endParaRPr lang="it-IT" altLang="it-IT" sz="2400" b="1" i="1" dirty="0" smtClean="0"/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pitchFamily="34" charset="-128"/>
                <a:cs typeface="ＭＳ Ｐゴシック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anose="020B0600070205080204" pitchFamily="34" charset="-128"/>
                <a:cs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it-IT" dirty="0" err="1" smtClean="0"/>
              <a:t>MPAs</a:t>
            </a:r>
            <a:r>
              <a:rPr lang="it-IT" dirty="0" smtClean="0"/>
              <a:t> </a:t>
            </a:r>
            <a:r>
              <a:rPr lang="it-IT" dirty="0" err="1" smtClean="0"/>
              <a:t>manage</a:t>
            </a:r>
            <a:r>
              <a:rPr lang="it-IT" dirty="0" smtClean="0"/>
              <a:t> </a:t>
            </a:r>
            <a:r>
              <a:rPr lang="it-IT" dirty="0" err="1" smtClean="0"/>
              <a:t>edutaitment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3347</TotalTime>
  <Words>937</Words>
  <Application>Microsoft Office PowerPoint</Application>
  <PresentationFormat>Presentazione su schermo (4:3)</PresentationFormat>
  <Paragraphs>138</Paragraphs>
  <Slides>32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32</vt:i4>
      </vt:variant>
    </vt:vector>
  </HeadingPairs>
  <TitlesOfParts>
    <vt:vector size="43" baseType="lpstr">
      <vt:lpstr>MS PGothic</vt:lpstr>
      <vt:lpstr>MS PGothic</vt:lpstr>
      <vt:lpstr>Arial</vt:lpstr>
      <vt:lpstr>Arial</vt:lpstr>
      <vt:lpstr>Calibri</vt:lpstr>
      <vt:lpstr>Gibson SemiBold</vt:lpstr>
      <vt:lpstr>Open Sans</vt:lpstr>
      <vt:lpstr>Open Sans Light</vt:lpstr>
      <vt:lpstr>Tempus Sans ITC</vt:lpstr>
      <vt:lpstr>Trebuchet MS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Sea Dimension:  a multi-dimensional world hard to observe and …interpret</vt:lpstr>
      <vt:lpstr>Sea dimension : a space where you dive makes you feel the adventure and sensory participation to the visit </vt:lpstr>
      <vt:lpstr>Edutaitment : I enjoy myself and learn </vt:lpstr>
      <vt:lpstr>I eat, consume, understand, preserve Tourism activities with fishermen : knowing the fish caught The marine ecological footprint: Tell me what you eat and I’ll say you who you are</vt:lpstr>
      <vt:lpstr>Presentazione standard di PowerPoint</vt:lpstr>
      <vt:lpstr>Presentazione standard di PowerPoint</vt:lpstr>
      <vt:lpstr>MPAS are tools for the community outside of their borders Not only sea but also coastal landscape observing into a  unique sea-coast system Cultural heritage, human activities/impacts natural hotspot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spoto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Saul Ciraco</dc:creator>
  <cp:lastModifiedBy>saul_ciriaco</cp:lastModifiedBy>
  <cp:revision>74</cp:revision>
  <cp:lastPrinted>2015-02-01T18:51:07Z</cp:lastPrinted>
  <dcterms:created xsi:type="dcterms:W3CDTF">2015-01-31T16:40:35Z</dcterms:created>
  <dcterms:modified xsi:type="dcterms:W3CDTF">2018-05-24T07:51:15Z</dcterms:modified>
</cp:coreProperties>
</file>